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5" r:id="rId2"/>
    <p:sldId id="404" r:id="rId3"/>
    <p:sldId id="400" r:id="rId4"/>
    <p:sldId id="402" r:id="rId5"/>
    <p:sldId id="401" r:id="rId6"/>
    <p:sldId id="377" r:id="rId7"/>
    <p:sldId id="395" r:id="rId8"/>
    <p:sldId id="378" r:id="rId9"/>
    <p:sldId id="396" r:id="rId10"/>
    <p:sldId id="397" r:id="rId11"/>
    <p:sldId id="398" r:id="rId12"/>
    <p:sldId id="399" r:id="rId13"/>
    <p:sldId id="391" r:id="rId14"/>
    <p:sldId id="323" r:id="rId15"/>
    <p:sldId id="405" r:id="rId16"/>
    <p:sldId id="406" r:id="rId17"/>
    <p:sldId id="407" r:id="rId18"/>
    <p:sldId id="408" r:id="rId19"/>
  </p:sldIdLst>
  <p:sldSz cx="12188825" cy="6858000"/>
  <p:notesSz cx="6881813" cy="92964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66FF66"/>
    <a:srgbClr val="99FF99"/>
    <a:srgbClr val="008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36" autoAdjust="0"/>
    <p:restoredTop sz="94629" autoAdjust="0"/>
  </p:normalViewPr>
  <p:slideViewPr>
    <p:cSldViewPr>
      <p:cViewPr>
        <p:scale>
          <a:sx n="81" d="100"/>
          <a:sy n="81" d="100"/>
        </p:scale>
        <p:origin x="-420" y="-36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4.205810480586479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1728395061728504E-3"/>
                  <c:y val="4.26301022716987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2592592592597063E-3"/>
                  <c:y val="2.89528464114400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2592592592597063E-3"/>
                  <c:y val="1.924020273327902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1072057953529688E-3"/>
                  <c:y val="1.067760279965004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5932441249467212E-4"/>
                  <c:y val="2.37939632545932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1826468774528806E-2"/>
                  <c:y val="8.863079615048144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2008-09</c:v>
                </c:pt>
                <c:pt idx="1">
                  <c:v>2009-10</c:v>
                </c:pt>
                <c:pt idx="2">
                  <c:v>2010-11</c:v>
                </c:pt>
                <c:pt idx="3">
                  <c:v>2011-12</c:v>
                </c:pt>
                <c:pt idx="4">
                  <c:v>2012-13</c:v>
                </c:pt>
                <c:pt idx="5">
                  <c:v>2013-14</c:v>
                </c:pt>
                <c:pt idx="6">
                  <c:v>2014-15*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7</c:v>
                </c:pt>
                <c:pt idx="1">
                  <c:v>15</c:v>
                </c:pt>
                <c:pt idx="2">
                  <c:v>25</c:v>
                </c:pt>
                <c:pt idx="3">
                  <c:v>30</c:v>
                </c:pt>
                <c:pt idx="4">
                  <c:v>31</c:v>
                </c:pt>
                <c:pt idx="5">
                  <c:v>31</c:v>
                </c:pt>
                <c:pt idx="6">
                  <c:v>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2008-09</c:v>
                </c:pt>
                <c:pt idx="1">
                  <c:v>2009-10</c:v>
                </c:pt>
                <c:pt idx="2">
                  <c:v>2010-11</c:v>
                </c:pt>
                <c:pt idx="3">
                  <c:v>2011-12</c:v>
                </c:pt>
                <c:pt idx="4">
                  <c:v>2012-13</c:v>
                </c:pt>
                <c:pt idx="5">
                  <c:v>2013-14</c:v>
                </c:pt>
                <c:pt idx="6">
                  <c:v>2014-15*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2008-09</c:v>
                </c:pt>
                <c:pt idx="1">
                  <c:v>2009-10</c:v>
                </c:pt>
                <c:pt idx="2">
                  <c:v>2010-11</c:v>
                </c:pt>
                <c:pt idx="3">
                  <c:v>2011-12</c:v>
                </c:pt>
                <c:pt idx="4">
                  <c:v>2012-13</c:v>
                </c:pt>
                <c:pt idx="5">
                  <c:v>2013-14</c:v>
                </c:pt>
                <c:pt idx="6">
                  <c:v>2014-15*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442752"/>
        <c:axId val="42444288"/>
      </c:barChart>
      <c:catAx>
        <c:axId val="42442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2444288"/>
        <c:crosses val="autoZero"/>
        <c:auto val="1"/>
        <c:lblAlgn val="ctr"/>
        <c:lblOffset val="100"/>
        <c:noMultiLvlLbl val="0"/>
      </c:catAx>
      <c:valAx>
        <c:axId val="424442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2442752"/>
        <c:crosses val="autoZero"/>
        <c:crossBetween val="between"/>
      </c:valAx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bg2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1.26778642090388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3.155391049766475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3.265271053893874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3.46646587481105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1446540880503992E-3"/>
                  <c:y val="3.17399941195848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2014-15*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</c:v>
                </c:pt>
                <c:pt idx="1">
                  <c:v>16</c:v>
                </c:pt>
                <c:pt idx="2">
                  <c:v>21</c:v>
                </c:pt>
                <c:pt idx="3">
                  <c:v>22</c:v>
                </c:pt>
                <c:pt idx="4">
                  <c:v>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2014-15*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Column2</c:v>
                </c:pt>
              </c:strCache>
            </c:strRef>
          </c:tx>
          <c:invertIfNegative val="0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2014-15*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1169792"/>
        <c:axId val="81175680"/>
      </c:barChart>
      <c:catAx>
        <c:axId val="81169792"/>
        <c:scaling>
          <c:orientation val="minMax"/>
        </c:scaling>
        <c:delete val="0"/>
        <c:axPos val="b"/>
        <c:majorTickMark val="out"/>
        <c:minorTickMark val="none"/>
        <c:tickLblPos val="nextTo"/>
        <c:crossAx val="81175680"/>
        <c:crosses val="autoZero"/>
        <c:auto val="1"/>
        <c:lblAlgn val="ctr"/>
        <c:lblOffset val="100"/>
        <c:noMultiLvlLbl val="0"/>
      </c:catAx>
      <c:valAx>
        <c:axId val="81175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1169792"/>
        <c:crosses val="autoZero"/>
        <c:crossBetween val="between"/>
      </c:valAx>
      <c:sp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solidFill>
            <a:schemeClr val="accent1"/>
          </a:solidFill>
        </a:ln>
        <a:scene3d>
          <a:camera prst="orthographicFront"/>
          <a:lightRig rig="threePt" dir="t"/>
        </a:scene3d>
        <a:sp3d>
          <a:bevelT w="12700"/>
          <a:bevelB w="12700"/>
        </a:sp3d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bg2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2010-11</c:v>
                </c:pt>
                <c:pt idx="1">
                  <c:v>2011-12</c:v>
                </c:pt>
                <c:pt idx="2">
                  <c:v>2012-13</c:v>
                </c:pt>
                <c:pt idx="3">
                  <c:v>2013-14</c:v>
                </c:pt>
                <c:pt idx="4">
                  <c:v>2014-15*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11</c:v>
                </c:pt>
                <c:pt idx="3">
                  <c:v>17</c:v>
                </c:pt>
                <c:pt idx="4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191680"/>
        <c:axId val="81193216"/>
      </c:barChart>
      <c:catAx>
        <c:axId val="81191680"/>
        <c:scaling>
          <c:orientation val="minMax"/>
        </c:scaling>
        <c:delete val="0"/>
        <c:axPos val="b"/>
        <c:majorTickMark val="out"/>
        <c:minorTickMark val="none"/>
        <c:tickLblPos val="nextTo"/>
        <c:crossAx val="81193216"/>
        <c:crosses val="autoZero"/>
        <c:auto val="1"/>
        <c:lblAlgn val="ctr"/>
        <c:lblOffset val="100"/>
        <c:noMultiLvlLbl val="0"/>
      </c:catAx>
      <c:valAx>
        <c:axId val="811932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1191680"/>
        <c:crosses val="autoZero"/>
        <c:crossBetween val="between"/>
      </c:valAx>
      <c:spPr>
        <a:gradFill>
          <a:gsLst>
            <a:gs pos="0">
              <a:srgbClr val="4F81BD">
                <a:tint val="66000"/>
                <a:satMod val="160000"/>
              </a:srgbClr>
            </a:gs>
            <a:gs pos="50000">
              <a:srgbClr val="4F81BD">
                <a:tint val="44500"/>
                <a:satMod val="160000"/>
              </a:srgbClr>
            </a:gs>
            <a:gs pos="100000">
              <a:srgbClr val="4F81BD">
                <a:tint val="23500"/>
                <a:satMod val="160000"/>
              </a:srgbClr>
            </a:gs>
          </a:gsLst>
          <a:lin ang="5400000" scaled="0"/>
        </a:gradFill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bg2">
              <a:lumMod val="50000"/>
              <a:lumOff val="50000"/>
            </a:schemeClr>
          </a:solidFill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443" cy="4660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750" y="0"/>
            <a:ext cx="2982443" cy="4660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3C9833-8E0D-4BA4-81EC-B5C784A7B2EE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385"/>
            <a:ext cx="2982443" cy="466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750" y="8830385"/>
            <a:ext cx="2982443" cy="4660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CB6C10-30FC-48B0-A698-21FF71761482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6998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443" cy="464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750" y="0"/>
            <a:ext cx="2982443" cy="464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CA9D1CF-0217-4880-B5C8-1102982FDEE1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60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507" y="4415193"/>
            <a:ext cx="5504802" cy="418367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noProof="0"/>
              <a:t>Click to edit Master text styles</a:t>
            </a:r>
          </a:p>
          <a:p>
            <a:pPr lvl="1"/>
            <a:r>
              <a:rPr noProof="0"/>
              <a:t>Second level</a:t>
            </a:r>
          </a:p>
          <a:p>
            <a:pPr lvl="2"/>
            <a:r>
              <a:rPr noProof="0"/>
              <a:t>Third level</a:t>
            </a:r>
          </a:p>
          <a:p>
            <a:pPr lvl="3"/>
            <a:r>
              <a:rPr noProof="0"/>
              <a:t>Fourth level</a:t>
            </a:r>
          </a:p>
          <a:p>
            <a:pPr lvl="4"/>
            <a:r>
              <a:rPr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385"/>
            <a:ext cx="2982443" cy="464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750" y="8830385"/>
            <a:ext cx="2982443" cy="464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E7A433-CF57-4C08-81BD-F2FA6294ACEC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3216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fld id="{811757F4-8F31-4A71-8BFF-C283C02E159E}" type="slidenum">
              <a:rPr lang="en-US">
                <a:latin typeface="Arial" pitchFamily="34" charset="0"/>
                <a:cs typeface="Arial" pitchFamily="34" charset="0"/>
              </a:rPr>
              <a:pPr eaLnBrk="1" hangingPunct="1"/>
              <a:t>8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365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4" y="1828800"/>
            <a:ext cx="8229600" cy="2895600"/>
          </a:xfrm>
        </p:spPr>
        <p:txBody>
          <a:bodyPr/>
          <a:lstStyle>
            <a:lvl1pPr>
              <a:lnSpc>
                <a:spcPct val="80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213" y="4800600"/>
            <a:ext cx="8229600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/>
              <a:t>Click to edit Master subtitle style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2EA4A-ABDE-45A3-AF17-90D33F0B714A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C1A68-CA43-43CF-850E-CE4DE1AFFEE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2412" y="381001"/>
            <a:ext cx="1524001" cy="5638800"/>
          </a:xfrm>
        </p:spPr>
        <p:txBody>
          <a:bodyPr vert="eaVert"/>
          <a:lstStyle/>
          <a:p>
            <a:r>
              <a:rPr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2" y="381001"/>
            <a:ext cx="7391399" cy="5638800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EF8AF-D600-4F54-8A2A-A3B987362BFB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F2779-87C0-4FAA-B8A9-E4DDE8A99D7F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1" cy="887760"/>
          </a:xfrm>
        </p:spPr>
        <p:txBody>
          <a:bodyPr/>
          <a:lstStyle>
            <a:lvl1pPr>
              <a:defRPr sz="440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3" y="1700808"/>
            <a:ext cx="9134391" cy="4536503"/>
          </a:xfrm>
        </p:spPr>
        <p:txBody>
          <a:bodyPr>
            <a:normAutofit/>
          </a:bodyPr>
          <a:lstStyle>
            <a:lvl1pPr>
              <a:defRPr sz="36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/>
            </a:lvl6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9F521-683F-4FD2-AB5D-59EF628E2A34}" type="datetimeFigureOut">
              <a:rPr lang="en-US"/>
              <a:pPr>
                <a:defRPr/>
              </a:pPr>
              <a:t>3/10/2014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i="1" smtClean="0"/>
            </a:lvl1pPr>
          </a:lstStyle>
          <a:p>
            <a:pPr>
              <a:defRPr/>
            </a:pPr>
            <a:r>
              <a:rPr lang="en-US"/>
              <a:t>Billion Needs, Million Chips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BA739-6520-455E-88B8-5A2CBF814ADF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14" y="2514600"/>
            <a:ext cx="8692399" cy="2819400"/>
          </a:xfrm>
        </p:spPr>
        <p:txBody>
          <a:bodyPr/>
          <a:lstStyle>
            <a:lvl1pPr algn="l">
              <a:lnSpc>
                <a:spcPct val="80000"/>
              </a:lnSpc>
              <a:defRPr sz="4800" b="0" cap="none" baseline="0"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3" y="5410200"/>
            <a:ext cx="8687333" cy="6096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D9F8E-5C49-438D-9BF5-58161A1DD74E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9E6A6-3130-4B44-BAD1-DF45716911F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4419599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29183" y="1905001"/>
            <a:ext cx="4419600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CD3E1-4F5F-42FF-8357-AD49A8E804EE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7DB12-2AA7-4287-8E5A-EB3645B1FEC3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1" y="1905000"/>
            <a:ext cx="441655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1" y="2743201"/>
            <a:ext cx="441655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ED3FD-CDCB-433B-AC17-B41F8E0F5B6A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00B2B-0B8E-4C77-8B1E-525340B3204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A7A7D-521C-4B96-83B9-FB2BA0F10B7E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C0BEC-BFDB-482D-88E2-FAA443BEAE20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6F6F2-41C9-4F02-BE43-E69FA3439F00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58664-D0BD-430E-A388-9C635E5EBBE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1414" y="685800"/>
            <a:ext cx="6400800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6756C-B2AF-41C7-A0E1-ACE319CD0FB4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5E47-36A7-45AE-BD32-68529C4E488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51414" y="685800"/>
            <a:ext cx="6400799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04" y="1905000"/>
            <a:ext cx="3596607" cy="2667000"/>
          </a:xfrm>
        </p:spPr>
        <p:txBody>
          <a:bodyPr/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3" y="4648200"/>
            <a:ext cx="3581399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E045A-7BB1-4935-91EA-AD436757B83D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46A17-D6E5-423B-9E5B-AE4F41E0476C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2413" y="1905000"/>
            <a:ext cx="91344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6425" y="6400800"/>
            <a:ext cx="1449388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94265C-F656-4A6B-A458-04904424428B}" type="datetimeFigureOut">
              <a:rPr lang="en-US"/>
              <a:pPr>
                <a:defRPr/>
              </a:pPr>
              <a:t>3/10/2014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655320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3" y="6400800"/>
            <a:ext cx="83820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14E8EB-9A9F-4C97-8F3C-078C471B854D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59" r:id="rId4"/>
    <p:sldLayoutId id="2147483658" r:id="rId5"/>
    <p:sldLayoutId id="2147483657" r:id="rId6"/>
    <p:sldLayoutId id="2147483663" r:id="rId7"/>
    <p:sldLayoutId id="2147483664" r:id="rId8"/>
    <p:sldLayoutId id="2147483665" r:id="rId9"/>
    <p:sldLayoutId id="2147483656" r:id="rId10"/>
    <p:sldLayoutId id="2147483655" r:id="rId11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 spc="1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orbel" pitchFamily="34" charset="0"/>
        </a:defRPr>
      </a:lvl9pPr>
    </p:titleStyle>
    <p:bodyStyle>
      <a:lvl1pPr marL="223838" indent="-223838" algn="l" rtl="0" fontAlgn="base">
        <a:lnSpc>
          <a:spcPct val="90000"/>
        </a:lnSpc>
        <a:spcBef>
          <a:spcPts val="18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rtl="0" fontAlgn="base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rtl="0" fontAlgn="base">
        <a:lnSpc>
          <a:spcPct val="90000"/>
        </a:lnSpc>
        <a:spcBef>
          <a:spcPts val="6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slide" Target="slide4.xml"/><Relationship Id="rId5" Type="http://schemas.openxmlformats.org/officeDocument/2006/relationships/image" Target="../media/image9.emf"/><Relationship Id="rId4" Type="http://schemas.openxmlformats.org/officeDocument/2006/relationships/package" Target="../embeddings/Microsoft_PowerPoint_Presentation4.ppt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chart" Target="../charts/chart1.xml"/><Relationship Id="rId7" Type="http://schemas.openxmlformats.org/officeDocument/2006/relationships/slide" Target="slide17.xml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slide" Target="slide18.xml"/><Relationship Id="rId11" Type="http://schemas.openxmlformats.org/officeDocument/2006/relationships/oleObject" Target="../embeddings/Microsoft_Excel_97-2003_Worksheet1.xls"/><Relationship Id="rId5" Type="http://schemas.openxmlformats.org/officeDocument/2006/relationships/slide" Target="slide15.xml"/><Relationship Id="rId10" Type="http://schemas.openxmlformats.org/officeDocument/2006/relationships/oleObject" Target="../embeddings/oleObject1.bin"/><Relationship Id="rId4" Type="http://schemas.openxmlformats.org/officeDocument/2006/relationships/slide" Target="slide16.xml"/><Relationship Id="rId9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53852" y="692697"/>
            <a:ext cx="8917631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National e-Governance Plan 2.0</a:t>
            </a:r>
            <a:br>
              <a:rPr lang="en-US" sz="5400" dirty="0" smtClean="0"/>
            </a:br>
            <a:r>
              <a:rPr lang="en-US" sz="5400" dirty="0" smtClean="0"/>
              <a:t>“e-</a:t>
            </a:r>
            <a:r>
              <a:rPr lang="en-US" sz="5400" dirty="0" err="1" smtClean="0"/>
              <a:t>Kranti</a:t>
            </a:r>
            <a:r>
              <a:rPr lang="en-US" sz="5400" dirty="0" smtClean="0"/>
              <a:t>”</a:t>
            </a:r>
            <a:br>
              <a:rPr lang="en-US" sz="5400" dirty="0" smtClean="0"/>
            </a:br>
            <a:r>
              <a:rPr lang="en-US" sz="5400" i="1" dirty="0" smtClean="0"/>
              <a:t/>
            </a:r>
            <a:br>
              <a:rPr lang="en-US" sz="5400" i="1" dirty="0" smtClean="0"/>
            </a:br>
            <a:endParaRPr lang="en-US" sz="4000" i="1" dirty="0">
              <a:solidFill>
                <a:srgbClr val="FFFF00"/>
              </a:solidFill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3917972" y="2779762"/>
            <a:ext cx="4104456" cy="16573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i="1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Transforming e-Governance</a:t>
            </a:r>
            <a:r>
              <a:rPr kumimoji="0" lang="en-US" sz="23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3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300" b="1" i="1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for</a:t>
            </a:r>
            <a:r>
              <a:rPr kumimoji="0" lang="en-US" sz="23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3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300" b="1" i="1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Transforming Governance</a:t>
            </a:r>
            <a:r>
              <a:rPr kumimoji="0" lang="en-US" sz="5400" b="0" i="1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i="1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000" b="0" i="1" u="none" strike="noStrike" kern="1200" cap="none" spc="1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989956" y="4509120"/>
            <a:ext cx="8064896" cy="16573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1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Department of Electronics and Information Technology</a:t>
            </a: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300" b="1" spc="100" dirty="0" smtClean="0">
                <a:latin typeface="+mj-lt"/>
                <a:ea typeface="+mj-ea"/>
                <a:cs typeface="+mj-cs"/>
              </a:rPr>
              <a:t>Ministry of Communications and Information Technology</a:t>
            </a:r>
            <a:r>
              <a:rPr kumimoji="0" lang="en-US" sz="5400" b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5400" b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000" b="0" u="none" strike="noStrike" kern="1200" cap="none" spc="10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92968"/>
            <a:ext cx="9144000" cy="743744"/>
          </a:xfrm>
        </p:spPr>
        <p:txBody>
          <a:bodyPr/>
          <a:lstStyle/>
          <a:p>
            <a:pPr algn="ctr"/>
            <a:r>
              <a:rPr lang="en-US" dirty="0" smtClean="0"/>
              <a:t>NeGP 2.0 (e-</a:t>
            </a:r>
            <a:r>
              <a:rPr lang="en-US" dirty="0" err="1" smtClean="0"/>
              <a:t>Kranti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0036" y="1628800"/>
            <a:ext cx="8712968" cy="5112568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700" b="1" dirty="0" smtClean="0"/>
              <a:t> Transformation and not Translation</a:t>
            </a:r>
          </a:p>
          <a:p>
            <a:pPr>
              <a:buFont typeface="Courier New" pitchFamily="49" charset="0"/>
              <a:buChar char="o"/>
            </a:pPr>
            <a:r>
              <a:rPr lang="en-US" sz="2700" b="1" dirty="0" smtClean="0"/>
              <a:t> Integrated Services and not Individual Services</a:t>
            </a:r>
          </a:p>
          <a:p>
            <a:pPr>
              <a:buFont typeface="Courier New" pitchFamily="49" charset="0"/>
              <a:buChar char="o"/>
            </a:pPr>
            <a:r>
              <a:rPr lang="en-US" sz="2700" b="1" dirty="0" smtClean="0"/>
              <a:t> GPR to be mandatory in every MMP</a:t>
            </a:r>
          </a:p>
          <a:p>
            <a:pPr>
              <a:buFont typeface="Courier New" pitchFamily="49" charset="0"/>
              <a:buChar char="o"/>
            </a:pPr>
            <a:r>
              <a:rPr lang="en-US" sz="2700" b="1" dirty="0" smtClean="0"/>
              <a:t> Infrastructure on Demand</a:t>
            </a:r>
          </a:p>
          <a:p>
            <a:pPr>
              <a:buFont typeface="Courier New" pitchFamily="49" charset="0"/>
              <a:buChar char="o"/>
            </a:pPr>
            <a:r>
              <a:rPr lang="en-US" sz="2700" b="1" dirty="0" smtClean="0"/>
              <a:t> Cloud by Default</a:t>
            </a:r>
          </a:p>
          <a:p>
            <a:pPr>
              <a:buFont typeface="Courier New" pitchFamily="49" charset="0"/>
              <a:buChar char="o"/>
            </a:pPr>
            <a:r>
              <a:rPr lang="en-US" sz="2700" b="1" dirty="0" smtClean="0"/>
              <a:t> Mobile First</a:t>
            </a:r>
          </a:p>
          <a:p>
            <a:pPr>
              <a:buFont typeface="Courier New" pitchFamily="49" charset="0"/>
              <a:buChar char="o"/>
            </a:pPr>
            <a:r>
              <a:rPr lang="en-US" sz="2700" b="1" dirty="0" smtClean="0"/>
              <a:t> Fast Tracking Approvals</a:t>
            </a:r>
          </a:p>
          <a:p>
            <a:pPr>
              <a:buFont typeface="Courier New" pitchFamily="49" charset="0"/>
              <a:buChar char="o"/>
            </a:pPr>
            <a:r>
              <a:rPr lang="en-US" sz="2700" b="1" dirty="0" smtClean="0"/>
              <a:t> Mandating Standards and Protocols</a:t>
            </a:r>
            <a:endParaRPr lang="en-US" sz="27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85900" y="764704"/>
            <a:ext cx="9144000" cy="7437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Principles</a:t>
            </a:r>
            <a:endParaRPr kumimoji="0" lang="en-US" sz="3600" b="0" i="0" u="none" strike="noStrike" kern="1200" cap="none" spc="1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96869" y="1844824"/>
            <a:ext cx="9774207" cy="41148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300" dirty="0" smtClean="0"/>
              <a:t> National e-Governance Academy</a:t>
            </a:r>
          </a:p>
          <a:p>
            <a:pPr>
              <a:buFont typeface="Courier New" pitchFamily="49" charset="0"/>
              <a:buChar char="o"/>
            </a:pPr>
            <a:r>
              <a:rPr lang="en-US" sz="3300" dirty="0" smtClean="0"/>
              <a:t> e-Governance Knowledge Portal </a:t>
            </a:r>
          </a:p>
          <a:p>
            <a:pPr>
              <a:buFont typeface="Courier New" pitchFamily="49" charset="0"/>
              <a:buChar char="o"/>
            </a:pPr>
            <a:r>
              <a:rPr lang="en-US" sz="3300" dirty="0" smtClean="0"/>
              <a:t> Create e-Governance Impact Index</a:t>
            </a:r>
          </a:p>
          <a:p>
            <a:pPr>
              <a:buFont typeface="Courier New" pitchFamily="49" charset="0"/>
              <a:buChar char="o"/>
            </a:pPr>
            <a:r>
              <a:rPr lang="en-US" sz="3300" dirty="0" smtClean="0"/>
              <a:t> Effective use of Social Media</a:t>
            </a:r>
            <a:endParaRPr lang="en-US" sz="33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2413" y="92968"/>
            <a:ext cx="9144000" cy="7437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NeGP 2.0 (e-</a:t>
            </a:r>
            <a:r>
              <a:rPr kumimoji="0" lang="en-US" sz="3600" b="0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Kranti</a:t>
            </a:r>
            <a:r>
              <a:rPr kumimoji="0" lang="en-US" sz="36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3600" b="0" i="0" u="none" strike="noStrike" kern="1200" cap="none" spc="1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53852" y="957064"/>
            <a:ext cx="9144000" cy="7437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 sz="3600" dirty="0" smtClean="0"/>
              <a:t>Institutions and Instruments</a:t>
            </a:r>
            <a:endParaRPr kumimoji="0" lang="en-US" sz="3600" b="0" i="0" u="none" strike="noStrike" kern="1200" cap="none" spc="1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96869" y="1844824"/>
            <a:ext cx="9774207" cy="41148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300" dirty="0" smtClean="0"/>
              <a:t> Transforming the Delivery Channels</a:t>
            </a:r>
          </a:p>
          <a:p>
            <a:pPr>
              <a:buFont typeface="Courier New" pitchFamily="49" charset="0"/>
              <a:buChar char="o"/>
            </a:pPr>
            <a:r>
              <a:rPr lang="en-US" sz="3600" dirty="0" smtClean="0"/>
              <a:t> Awareness and Communication</a:t>
            </a:r>
            <a:endParaRPr lang="en-US" sz="3300" dirty="0" smtClean="0"/>
          </a:p>
          <a:p>
            <a:pPr>
              <a:buFont typeface="Courier New" pitchFamily="49" charset="0"/>
              <a:buChar char="o"/>
            </a:pPr>
            <a:r>
              <a:rPr lang="en-US" sz="3600" dirty="0" smtClean="0"/>
              <a:t> Introduce New Business Models</a:t>
            </a:r>
          </a:p>
          <a:p>
            <a:pPr>
              <a:buFont typeface="Courier New" pitchFamily="49" charset="0"/>
              <a:buChar char="o"/>
            </a:pPr>
            <a:r>
              <a:rPr lang="en-US" sz="3600" dirty="0" smtClean="0"/>
              <a:t> Exporting eGov</a:t>
            </a:r>
            <a:endParaRPr lang="en-US" sz="33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2413" y="92968"/>
            <a:ext cx="9144000" cy="7437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NeGP 2.0 (e-</a:t>
            </a:r>
            <a:r>
              <a:rPr kumimoji="0" lang="en-US" sz="3600" b="0" i="0" u="none" strike="noStrike" kern="1200" cap="none" spc="10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Kranti</a:t>
            </a:r>
            <a:r>
              <a:rPr kumimoji="0" lang="en-US" sz="36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3600" b="0" i="0" u="none" strike="noStrike" kern="1200" cap="none" spc="1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53852" y="957064"/>
            <a:ext cx="9144000" cy="7437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 sz="3600" dirty="0" smtClean="0"/>
              <a:t>Implementation &amp; Delivery</a:t>
            </a:r>
            <a:endParaRPr kumimoji="0" lang="en-US" sz="3600" b="0" i="0" u="none" strike="noStrike" kern="1200" cap="none" spc="1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201574"/>
            <a:ext cx="9144001" cy="68415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Way Forward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9756" y="980729"/>
            <a:ext cx="11521279" cy="5700334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en-US" sz="3300" dirty="0" smtClean="0"/>
              <a:t>Revision of Concept paper incorporating suggestions</a:t>
            </a:r>
          </a:p>
          <a:p>
            <a:pPr>
              <a:buFont typeface="Courier New" pitchFamily="49" charset="0"/>
              <a:buChar char="o"/>
            </a:pPr>
            <a:r>
              <a:rPr lang="en-US" sz="3300" dirty="0" smtClean="0"/>
              <a:t> Consideration and Approval by Apex Committee</a:t>
            </a:r>
          </a:p>
          <a:p>
            <a:pPr>
              <a:buFont typeface="Courier New" pitchFamily="49" charset="0"/>
              <a:buChar char="o"/>
            </a:pPr>
            <a:r>
              <a:rPr lang="en-US" sz="3300" dirty="0" smtClean="0"/>
              <a:t> </a:t>
            </a:r>
            <a:r>
              <a:rPr lang="en-US" dirty="0" smtClean="0"/>
              <a:t>DPR to be prepared incorporating major components like </a:t>
            </a:r>
          </a:p>
          <a:p>
            <a:pPr lvl="2"/>
            <a:r>
              <a:rPr lang="en-US" dirty="0" smtClean="0"/>
              <a:t>New Portfolio of Projects</a:t>
            </a:r>
          </a:p>
          <a:p>
            <a:pPr lvl="2"/>
            <a:r>
              <a:rPr lang="en-US" dirty="0" smtClean="0"/>
              <a:t>Mandating Transformation, BPR, Standards, Cloud by Default, Mobile First and Standards</a:t>
            </a:r>
          </a:p>
          <a:p>
            <a:pPr lvl="2"/>
            <a:r>
              <a:rPr lang="en-US" dirty="0" smtClean="0"/>
              <a:t>National e-Governance Academy </a:t>
            </a:r>
          </a:p>
          <a:p>
            <a:pPr lvl="2"/>
            <a:r>
              <a:rPr lang="en-US" dirty="0" smtClean="0"/>
              <a:t>National Institute for e-Governance Standards</a:t>
            </a:r>
          </a:p>
          <a:p>
            <a:pPr lvl="2"/>
            <a:r>
              <a:rPr lang="en-US" dirty="0" smtClean="0"/>
              <a:t>e-Governance Impact Index</a:t>
            </a:r>
          </a:p>
          <a:p>
            <a:pPr lvl="2"/>
            <a:r>
              <a:rPr lang="en-US" dirty="0" smtClean="0"/>
              <a:t>NII 2.0</a:t>
            </a:r>
          </a:p>
          <a:p>
            <a:pPr lvl="2"/>
            <a:r>
              <a:rPr lang="en-US" dirty="0" smtClean="0"/>
              <a:t>Fast-track approval procedures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/>
              <a:t>Preparation of Cabinet Note for approval of e-</a:t>
            </a:r>
            <a:r>
              <a:rPr lang="en-US" dirty="0" err="1" smtClean="0"/>
              <a:t>Kranti</a:t>
            </a:r>
            <a:endParaRPr lang="en-US" dirty="0" smtClean="0"/>
          </a:p>
          <a:p>
            <a:pPr>
              <a:buFont typeface="Courier New" pitchFamily="49" charset="0"/>
              <a:buChar char="o"/>
            </a:pPr>
            <a:endParaRPr lang="en-US" sz="3300" dirty="0" smtClean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3" y="2713004"/>
            <a:ext cx="9277350" cy="123983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IN" sz="7200" dirty="0" smtClean="0"/>
              <a:t>Thank You</a:t>
            </a:r>
            <a:endParaRPr lang="en-IN" sz="72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1766"/>
            <a:ext cx="12188825" cy="6869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" name="Left Arrow 127">
            <a:hlinkClick r:id="rId3" action="ppaction://hlinksldjump"/>
          </p:cNvPr>
          <p:cNvSpPr/>
          <p:nvPr/>
        </p:nvSpPr>
        <p:spPr>
          <a:xfrm>
            <a:off x="10630916" y="5589240"/>
            <a:ext cx="1152128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BACK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8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10630916" y="5091701"/>
            <a:ext cx="1152128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BACK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446"/>
            <a:ext cx="1218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10558908" y="4941168"/>
            <a:ext cx="1152128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BACK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121888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3009" name="Object 1"/>
          <p:cNvGraphicFramePr>
            <a:graphicFrameLocks noChangeAspect="1"/>
          </p:cNvGraphicFramePr>
          <p:nvPr/>
        </p:nvGraphicFramePr>
        <p:xfrm>
          <a:off x="-1" y="-27384"/>
          <a:ext cx="12188826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2" name="Presentation" r:id="rId4" imgW="1421865" imgH="1066778" progId="">
                  <p:embed/>
                </p:oleObj>
              </mc:Choice>
              <mc:Fallback>
                <p:oleObj name="Presentation" r:id="rId4" imgW="1421865" imgH="1066778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-27384"/>
                        <a:ext cx="12188826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Left Arrow 3">
            <a:hlinkClick r:id="rId6" action="ppaction://hlinksldjump"/>
          </p:cNvPr>
          <p:cNvSpPr/>
          <p:nvPr/>
        </p:nvSpPr>
        <p:spPr>
          <a:xfrm>
            <a:off x="10630916" y="6084622"/>
            <a:ext cx="1152128" cy="6926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BACK</a:t>
            </a:r>
            <a:endParaRPr lang="en-U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 txBox="1">
            <a:spLocks/>
          </p:cNvSpPr>
          <p:nvPr/>
        </p:nvSpPr>
        <p:spPr>
          <a:xfrm>
            <a:off x="576360" y="404664"/>
            <a:ext cx="7236000" cy="58477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NeGP Vision</a:t>
            </a:r>
            <a:endParaRPr kumimoji="0" lang="en-IN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09600" y="1524000"/>
            <a:ext cx="1081340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 marL="273050" indent="-236538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800" dirty="0">
                <a:latin typeface="Calibri" pitchFamily="34" charset="0"/>
              </a:rPr>
              <a:t>“Make all Government services accessible to </a:t>
            </a:r>
          </a:p>
          <a:p>
            <a:pPr marL="273050" indent="-236538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800" dirty="0">
                <a:latin typeface="Calibri" pitchFamily="34" charset="0"/>
              </a:rPr>
              <a:t>the </a:t>
            </a:r>
            <a:r>
              <a:rPr lang="en-US" sz="2800" b="1" dirty="0">
                <a:latin typeface="Calibri" pitchFamily="34" charset="0"/>
              </a:rPr>
              <a:t>COMMON MAN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b="1" dirty="0">
                <a:latin typeface="Calibri" pitchFamily="34" charset="0"/>
              </a:rPr>
              <a:t>IN HIS LOCALITY,</a:t>
            </a:r>
          </a:p>
          <a:p>
            <a:pPr marL="273050" indent="-236538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800" dirty="0">
                <a:latin typeface="Calibri" pitchFamily="34" charset="0"/>
              </a:rPr>
              <a:t>through Common Service Delivery Outlets and</a:t>
            </a:r>
          </a:p>
          <a:p>
            <a:pPr marL="273050" indent="-236538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800" dirty="0">
                <a:latin typeface="Calibri" pitchFamily="34" charset="0"/>
              </a:rPr>
              <a:t>ensure </a:t>
            </a:r>
            <a:r>
              <a:rPr lang="en-US" sz="2800" b="1" dirty="0" smtClean="0">
                <a:latin typeface="Calibri" pitchFamily="34" charset="0"/>
              </a:rPr>
              <a:t>EFFICIENCY, TRANSPARENCY </a:t>
            </a:r>
            <a:r>
              <a:rPr lang="en-US" sz="2800" b="1" dirty="0">
                <a:latin typeface="Calibri" pitchFamily="34" charset="0"/>
              </a:rPr>
              <a:t>&amp; RELIABILITY</a:t>
            </a:r>
          </a:p>
          <a:p>
            <a:pPr marL="273050" indent="-236538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800" dirty="0">
                <a:latin typeface="Calibri" pitchFamily="34" charset="0"/>
              </a:rPr>
              <a:t>of such services at</a:t>
            </a:r>
            <a:r>
              <a:rPr lang="en-US" sz="2800" b="1" dirty="0">
                <a:latin typeface="Calibri" pitchFamily="34" charset="0"/>
              </a:rPr>
              <a:t> AFFORDABLE COSTS </a:t>
            </a:r>
            <a:r>
              <a:rPr lang="en-US" sz="2800" dirty="0">
                <a:latin typeface="Calibri" pitchFamily="34" charset="0"/>
              </a:rPr>
              <a:t>to </a:t>
            </a:r>
            <a:r>
              <a:rPr lang="en-US" sz="2800" dirty="0" err="1">
                <a:latin typeface="Calibri" pitchFamily="34" charset="0"/>
              </a:rPr>
              <a:t>realise</a:t>
            </a:r>
            <a:r>
              <a:rPr lang="en-US" sz="2800" dirty="0">
                <a:latin typeface="Calibri" pitchFamily="34" charset="0"/>
              </a:rPr>
              <a:t> </a:t>
            </a:r>
          </a:p>
          <a:p>
            <a:pPr marL="273050" indent="-236538">
              <a:spcBef>
                <a:spcPct val="55000"/>
              </a:spcBef>
              <a:buClr>
                <a:schemeClr val="tx2"/>
              </a:buClr>
              <a:buSzPct val="73000"/>
              <a:buFont typeface="Arial" charset="0"/>
              <a:buNone/>
            </a:pPr>
            <a:r>
              <a:rPr lang="en-US" sz="2800" dirty="0">
                <a:latin typeface="Calibri" pitchFamily="34" charset="0"/>
              </a:rPr>
              <a:t>the </a:t>
            </a:r>
            <a:r>
              <a:rPr lang="en-US" sz="2800" b="1" dirty="0">
                <a:latin typeface="Calibri" pitchFamily="34" charset="0"/>
              </a:rPr>
              <a:t>BASIC NEEDS </a:t>
            </a:r>
            <a:r>
              <a:rPr lang="en-US" sz="2800" dirty="0">
                <a:latin typeface="Calibri" pitchFamily="34" charset="0"/>
              </a:rPr>
              <a:t>of the common man”</a:t>
            </a:r>
          </a:p>
          <a:p>
            <a:pPr marL="273050" indent="-236538" algn="r">
              <a:spcBef>
                <a:spcPct val="55000"/>
              </a:spcBef>
              <a:buClr>
                <a:schemeClr val="tx2"/>
              </a:buClr>
              <a:buSzPct val="73000"/>
            </a:pPr>
            <a:r>
              <a:rPr lang="en-US" sz="2800" b="1" dirty="0">
                <a:latin typeface="Calibri" pitchFamily="34" charset="0"/>
              </a:rPr>
              <a:t>May 2006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05780" y="476673"/>
            <a:ext cx="7272808" cy="6365453"/>
            <a:chOff x="405780" y="476673"/>
            <a:chExt cx="7272808" cy="6365453"/>
          </a:xfrm>
        </p:grpSpPr>
        <p:grpSp>
          <p:nvGrpSpPr>
            <p:cNvPr id="6" name="Group 42"/>
            <p:cNvGrpSpPr>
              <a:grpSpLocks/>
            </p:cNvGrpSpPr>
            <p:nvPr/>
          </p:nvGrpSpPr>
          <p:grpSpPr bwMode="auto">
            <a:xfrm>
              <a:off x="405780" y="476673"/>
              <a:ext cx="7272808" cy="6365453"/>
              <a:chOff x="144" y="624"/>
              <a:chExt cx="4032" cy="3744"/>
            </a:xfrm>
          </p:grpSpPr>
          <p:grpSp>
            <p:nvGrpSpPr>
              <p:cNvPr id="8" name="Group 2"/>
              <p:cNvGrpSpPr>
                <a:grpSpLocks/>
              </p:cNvGrpSpPr>
              <p:nvPr/>
            </p:nvGrpSpPr>
            <p:grpSpPr bwMode="auto">
              <a:xfrm>
                <a:off x="144" y="624"/>
                <a:ext cx="4032" cy="3744"/>
                <a:chOff x="960" y="528"/>
                <a:chExt cx="4032" cy="3744"/>
              </a:xfrm>
            </p:grpSpPr>
            <p:sp>
              <p:nvSpPr>
                <p:cNvPr id="30" name="Oval 3"/>
                <p:cNvSpPr>
                  <a:spLocks noChangeArrowheads="1"/>
                </p:cNvSpPr>
                <p:nvPr/>
              </p:nvSpPr>
              <p:spPr bwMode="auto">
                <a:xfrm>
                  <a:off x="960" y="528"/>
                  <a:ext cx="4032" cy="374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Oval 4"/>
                <p:cNvSpPr>
                  <a:spLocks noChangeArrowheads="1"/>
                </p:cNvSpPr>
                <p:nvPr/>
              </p:nvSpPr>
              <p:spPr bwMode="auto">
                <a:xfrm>
                  <a:off x="1035" y="2167"/>
                  <a:ext cx="558" cy="572"/>
                </a:xfrm>
                <a:prstGeom prst="ellipse">
                  <a:avLst/>
                </a:prstGeom>
                <a:solidFill>
                  <a:srgbClr val="CCFFCC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600" b="1">
                      <a:solidFill>
                        <a:schemeClr val="bg1"/>
                      </a:solidFill>
                      <a:latin typeface="Verdana" pitchFamily="34" charset="0"/>
                    </a:rPr>
                    <a:t>Land</a:t>
                  </a:r>
                </a:p>
                <a:p>
                  <a:pPr algn="ctr"/>
                  <a:r>
                    <a:rPr lang="en-US" sz="1600" b="1">
                      <a:solidFill>
                        <a:schemeClr val="bg1"/>
                      </a:solidFill>
                      <a:latin typeface="Verdana" pitchFamily="34" charset="0"/>
                    </a:rPr>
                    <a:t>Records</a:t>
                  </a:r>
                </a:p>
              </p:txBody>
            </p:sp>
            <p:sp>
              <p:nvSpPr>
                <p:cNvPr id="32" name="Oval 5"/>
                <p:cNvSpPr>
                  <a:spLocks noChangeArrowheads="1"/>
                </p:cNvSpPr>
                <p:nvPr/>
              </p:nvSpPr>
              <p:spPr bwMode="auto">
                <a:xfrm>
                  <a:off x="1152" y="1442"/>
                  <a:ext cx="557" cy="573"/>
                </a:xfrm>
                <a:prstGeom prst="ellipse">
                  <a:avLst/>
                </a:prstGeom>
                <a:solidFill>
                  <a:srgbClr val="00B05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200" b="1">
                      <a:latin typeface="Verdana" pitchFamily="34" charset="0"/>
                    </a:rPr>
                    <a:t>Road</a:t>
                  </a:r>
                </a:p>
                <a:p>
                  <a:pPr algn="ctr"/>
                  <a:r>
                    <a:rPr lang="en-US" sz="1200" b="1">
                      <a:latin typeface="Verdana" pitchFamily="34" charset="0"/>
                    </a:rPr>
                    <a:t>Transport</a:t>
                  </a:r>
                </a:p>
              </p:txBody>
            </p:sp>
            <p:sp>
              <p:nvSpPr>
                <p:cNvPr id="33" name="Oval 6"/>
                <p:cNvSpPr>
                  <a:spLocks noChangeArrowheads="1"/>
                </p:cNvSpPr>
                <p:nvPr/>
              </p:nvSpPr>
              <p:spPr bwMode="auto">
                <a:xfrm>
                  <a:off x="4214" y="1413"/>
                  <a:ext cx="558" cy="573"/>
                </a:xfrm>
                <a:prstGeom prst="ellipse">
                  <a:avLst/>
                </a:prstGeom>
                <a:solidFill>
                  <a:srgbClr val="FFC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600" b="1" dirty="0">
                      <a:solidFill>
                        <a:srgbClr val="0F0A7C"/>
                      </a:solidFill>
                      <a:latin typeface="Verdana" pitchFamily="34" charset="0"/>
                    </a:rPr>
                    <a:t>Police</a:t>
                  </a:r>
                </a:p>
              </p:txBody>
            </p:sp>
            <p:sp>
              <p:nvSpPr>
                <p:cNvPr id="34" name="Oval 7"/>
                <p:cNvSpPr>
                  <a:spLocks noChangeArrowheads="1"/>
                </p:cNvSpPr>
                <p:nvPr/>
              </p:nvSpPr>
              <p:spPr bwMode="auto">
                <a:xfrm>
                  <a:off x="3475" y="3528"/>
                  <a:ext cx="558" cy="572"/>
                </a:xfrm>
                <a:prstGeom prst="ellipse">
                  <a:avLst/>
                </a:prstGeom>
                <a:solidFill>
                  <a:srgbClr val="CCFFCC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200" b="1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e-District</a:t>
                  </a:r>
                  <a:endParaRPr lang="en-US" sz="1200" b="1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35" name="Oval 8"/>
                <p:cNvSpPr>
                  <a:spLocks noChangeArrowheads="1"/>
                </p:cNvSpPr>
                <p:nvPr/>
              </p:nvSpPr>
              <p:spPr bwMode="auto">
                <a:xfrm>
                  <a:off x="4091" y="3039"/>
                  <a:ext cx="558" cy="572"/>
                </a:xfrm>
                <a:prstGeom prst="ellipse">
                  <a:avLst/>
                </a:prstGeom>
                <a:solidFill>
                  <a:srgbClr val="CCFFCC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  <a:latin typeface="Verdana" pitchFamily="34" charset="0"/>
                    </a:rPr>
                    <a:t>Treasuries</a:t>
                  </a:r>
                </a:p>
              </p:txBody>
            </p:sp>
            <p:sp>
              <p:nvSpPr>
                <p:cNvPr id="36" name="Oval 9"/>
                <p:cNvSpPr>
                  <a:spLocks noChangeArrowheads="1"/>
                </p:cNvSpPr>
                <p:nvPr/>
              </p:nvSpPr>
              <p:spPr bwMode="auto">
                <a:xfrm>
                  <a:off x="1260" y="2938"/>
                  <a:ext cx="558" cy="572"/>
                </a:xfrm>
                <a:prstGeom prst="ellipse">
                  <a:avLst/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600" b="1">
                      <a:solidFill>
                        <a:schemeClr val="bg1"/>
                      </a:solidFill>
                      <a:latin typeface="Verdana" pitchFamily="34" charset="0"/>
                    </a:rPr>
                    <a:t>Comrl</a:t>
                  </a:r>
                </a:p>
                <a:p>
                  <a:pPr algn="ctr"/>
                  <a:r>
                    <a:rPr lang="en-US" sz="1600" b="1">
                      <a:solidFill>
                        <a:schemeClr val="bg1"/>
                      </a:solidFill>
                      <a:latin typeface="Verdana" pitchFamily="34" charset="0"/>
                    </a:rPr>
                    <a:t>Taxes</a:t>
                  </a:r>
                </a:p>
              </p:txBody>
            </p:sp>
            <p:sp>
              <p:nvSpPr>
                <p:cNvPr id="37" name="Oval 10"/>
                <p:cNvSpPr>
                  <a:spLocks noChangeArrowheads="1"/>
                </p:cNvSpPr>
                <p:nvPr/>
              </p:nvSpPr>
              <p:spPr bwMode="auto">
                <a:xfrm>
                  <a:off x="2718" y="3699"/>
                  <a:ext cx="558" cy="573"/>
                </a:xfrm>
                <a:prstGeom prst="ellipse">
                  <a:avLst/>
                </a:prstGeom>
                <a:solidFill>
                  <a:srgbClr val="CCFFCC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  <a:latin typeface="Verdana" pitchFamily="34" charset="0"/>
                    </a:rPr>
                    <a:t>Agriculture</a:t>
                  </a:r>
                </a:p>
              </p:txBody>
            </p:sp>
            <p:sp>
              <p:nvSpPr>
                <p:cNvPr id="38" name="Oval 12"/>
                <p:cNvSpPr>
                  <a:spLocks noChangeArrowheads="1"/>
                </p:cNvSpPr>
                <p:nvPr/>
              </p:nvSpPr>
              <p:spPr bwMode="auto">
                <a:xfrm>
                  <a:off x="1886" y="3502"/>
                  <a:ext cx="528" cy="480"/>
                </a:xfrm>
                <a:prstGeom prst="ellipse">
                  <a:avLst/>
                </a:prstGeom>
                <a:solidFill>
                  <a:srgbClr val="CCFFCC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  <a:latin typeface="Verdana" pitchFamily="34" charset="0"/>
                    </a:rPr>
                    <a:t>Munici </a:t>
                  </a:r>
                </a:p>
                <a:p>
                  <a:pPr algn="ctr"/>
                  <a:r>
                    <a:rPr lang="en-US" sz="1200" b="1">
                      <a:solidFill>
                        <a:schemeClr val="bg1"/>
                      </a:solidFill>
                      <a:latin typeface="Verdana" pitchFamily="34" charset="0"/>
                    </a:rPr>
                    <a:t>palities</a:t>
                  </a:r>
                </a:p>
              </p:txBody>
            </p:sp>
            <p:sp>
              <p:nvSpPr>
                <p:cNvPr id="39" name="Oval 13"/>
                <p:cNvSpPr>
                  <a:spLocks noChangeArrowheads="1"/>
                </p:cNvSpPr>
                <p:nvPr/>
              </p:nvSpPr>
              <p:spPr bwMode="auto">
                <a:xfrm>
                  <a:off x="3077" y="528"/>
                  <a:ext cx="558" cy="57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100" b="1" dirty="0" smtClean="0">
                      <a:latin typeface="Verdana" pitchFamily="34" charset="0"/>
                    </a:rPr>
                    <a:t>Employment</a:t>
                  </a:r>
                </a:p>
                <a:p>
                  <a:pPr algn="ctr"/>
                  <a:r>
                    <a:rPr lang="en-US" sz="1100" b="1" dirty="0" err="1" smtClean="0">
                      <a:latin typeface="Verdana" pitchFamily="34" charset="0"/>
                    </a:rPr>
                    <a:t>Exch</a:t>
                  </a:r>
                  <a:endParaRPr lang="en-US" sz="1100" b="1" dirty="0">
                    <a:latin typeface="Verdana" pitchFamily="34" charset="0"/>
                  </a:endParaRPr>
                </a:p>
              </p:txBody>
            </p:sp>
            <p:sp>
              <p:nvSpPr>
                <p:cNvPr id="40" name="Oval 14"/>
                <p:cNvSpPr>
                  <a:spLocks noChangeArrowheads="1"/>
                </p:cNvSpPr>
                <p:nvPr/>
              </p:nvSpPr>
              <p:spPr bwMode="auto">
                <a:xfrm>
                  <a:off x="4410" y="2229"/>
                  <a:ext cx="558" cy="573"/>
                </a:xfrm>
                <a:prstGeom prst="ellipse">
                  <a:avLst/>
                </a:prstGeom>
                <a:solidFill>
                  <a:srgbClr val="FFC000"/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200" b="1" dirty="0" smtClean="0">
                      <a:solidFill>
                        <a:srgbClr val="0F0A7C"/>
                      </a:solidFill>
                      <a:latin typeface="Verdana" pitchFamily="34" charset="0"/>
                    </a:rPr>
                    <a:t>PDS</a:t>
                  </a:r>
                  <a:endParaRPr lang="en-US" sz="1200" b="1" dirty="0">
                    <a:solidFill>
                      <a:srgbClr val="0F0A7C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41" name="Oval 15"/>
                <p:cNvSpPr>
                  <a:spLocks noChangeArrowheads="1"/>
                </p:cNvSpPr>
                <p:nvPr/>
              </p:nvSpPr>
              <p:spPr bwMode="auto">
                <a:xfrm>
                  <a:off x="2397" y="576"/>
                  <a:ext cx="528" cy="480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200" b="1" dirty="0">
                      <a:solidFill>
                        <a:srgbClr val="0F0A7C"/>
                      </a:solidFill>
                      <a:latin typeface="Verdana" pitchFamily="34" charset="0"/>
                    </a:rPr>
                    <a:t>Education</a:t>
                  </a:r>
                </a:p>
              </p:txBody>
            </p:sp>
          </p:grpSp>
          <p:grpSp>
            <p:nvGrpSpPr>
              <p:cNvPr id="9" name="Group 17"/>
              <p:cNvGrpSpPr>
                <a:grpSpLocks/>
              </p:cNvGrpSpPr>
              <p:nvPr/>
            </p:nvGrpSpPr>
            <p:grpSpPr bwMode="auto">
              <a:xfrm>
                <a:off x="806" y="1152"/>
                <a:ext cx="2746" cy="2599"/>
                <a:chOff x="1622" y="1056"/>
                <a:chExt cx="2746" cy="2599"/>
              </a:xfrm>
            </p:grpSpPr>
            <p:sp>
              <p:nvSpPr>
                <p:cNvPr id="19" name="Oval 18"/>
                <p:cNvSpPr>
                  <a:spLocks noChangeArrowheads="1"/>
                </p:cNvSpPr>
                <p:nvPr/>
              </p:nvSpPr>
              <p:spPr bwMode="auto">
                <a:xfrm>
                  <a:off x="1622" y="1056"/>
                  <a:ext cx="2746" cy="2599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Oval 19">
                  <a:hlinkClick r:id="" action="ppaction://noaction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57" y="3027"/>
                  <a:ext cx="467" cy="45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400" dirty="0">
                      <a:latin typeface="Verdana" pitchFamily="34" charset="0"/>
                    </a:rPr>
                    <a:t>Income</a:t>
                  </a:r>
                </a:p>
                <a:p>
                  <a:pPr algn="ctr"/>
                  <a:r>
                    <a:rPr lang="en-US" sz="1400" dirty="0">
                      <a:latin typeface="Verdana" pitchFamily="34" charset="0"/>
                    </a:rPr>
                    <a:t>Tax</a:t>
                  </a:r>
                </a:p>
              </p:txBody>
            </p:sp>
            <p:sp>
              <p:nvSpPr>
                <p:cNvPr id="21" name="Oval 20">
                  <a:hlinkClick r:id="" action="ppaction://noaction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68" y="2815"/>
                  <a:ext cx="468" cy="45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400" dirty="0">
                    <a:latin typeface="Verdana" pitchFamily="34" charset="0"/>
                  </a:endParaRPr>
                </a:p>
                <a:p>
                  <a:pPr algn="ctr"/>
                  <a:r>
                    <a:rPr lang="en-US" sz="1400" dirty="0" smtClean="0">
                      <a:latin typeface="Verdana" pitchFamily="34" charset="0"/>
                    </a:rPr>
                    <a:t>Passport</a:t>
                  </a:r>
                  <a:endParaRPr lang="en-US" sz="1400" dirty="0">
                    <a:latin typeface="Verdana" pitchFamily="34" charset="0"/>
                  </a:endParaRPr>
                </a:p>
              </p:txBody>
            </p:sp>
            <p:sp>
              <p:nvSpPr>
                <p:cNvPr id="22" name="Oval 21">
                  <a:hlinkClick r:id="" action="ppaction://noaction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58" y="2739"/>
                  <a:ext cx="468" cy="45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600" dirty="0">
                    <a:latin typeface="Verdana" pitchFamily="34" charset="0"/>
                  </a:endParaRPr>
                </a:p>
                <a:p>
                  <a:pPr algn="ctr"/>
                  <a:r>
                    <a:rPr lang="en-US" sz="1600" dirty="0">
                      <a:latin typeface="Verdana" pitchFamily="34" charset="0"/>
                    </a:rPr>
                    <a:t>MCA21</a:t>
                  </a:r>
                </a:p>
                <a:p>
                  <a:pPr algn="ctr"/>
                  <a:endParaRPr lang="en-US" sz="1600" dirty="0">
                    <a:latin typeface="Verdana" pitchFamily="34" charset="0"/>
                  </a:endParaRPr>
                </a:p>
              </p:txBody>
            </p:sp>
            <p:sp>
              <p:nvSpPr>
                <p:cNvPr id="23" name="Oval 22"/>
                <p:cNvSpPr>
                  <a:spLocks noChangeArrowheads="1"/>
                </p:cNvSpPr>
                <p:nvPr/>
              </p:nvSpPr>
              <p:spPr bwMode="auto">
                <a:xfrm>
                  <a:off x="1770" y="2231"/>
                  <a:ext cx="468" cy="45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400">
                    <a:latin typeface="Verdana" pitchFamily="34" charset="0"/>
                  </a:endParaRPr>
                </a:p>
                <a:p>
                  <a:pPr algn="ctr"/>
                  <a:r>
                    <a:rPr lang="en-US" sz="1400">
                      <a:latin typeface="Verdana" pitchFamily="34" charset="0"/>
                    </a:rPr>
                    <a:t>Insurance</a:t>
                  </a:r>
                </a:p>
                <a:p>
                  <a:pPr algn="ctr"/>
                  <a:endParaRPr lang="en-US" sz="1400">
                    <a:latin typeface="Verdana" pitchFamily="34" charset="0"/>
                  </a:endParaRPr>
                </a:p>
              </p:txBody>
            </p:sp>
            <p:sp>
              <p:nvSpPr>
                <p:cNvPr id="24" name="Oval 23"/>
                <p:cNvSpPr>
                  <a:spLocks noChangeArrowheads="1"/>
                </p:cNvSpPr>
                <p:nvPr/>
              </p:nvSpPr>
              <p:spPr bwMode="auto">
                <a:xfrm>
                  <a:off x="3829" y="2471"/>
                  <a:ext cx="468" cy="45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400">
                    <a:latin typeface="Verdana" pitchFamily="34" charset="0"/>
                  </a:endParaRPr>
                </a:p>
                <a:p>
                  <a:pPr algn="ctr"/>
                  <a:r>
                    <a:rPr lang="en-US" sz="1400">
                      <a:latin typeface="Verdana" pitchFamily="34" charset="0"/>
                    </a:rPr>
                    <a:t>Banking</a:t>
                  </a:r>
                </a:p>
                <a:p>
                  <a:pPr algn="ctr"/>
                  <a:endParaRPr lang="en-US" sz="1400">
                    <a:latin typeface="Verdana" pitchFamily="34" charset="0"/>
                  </a:endParaRPr>
                </a:p>
              </p:txBody>
            </p:sp>
            <p:sp>
              <p:nvSpPr>
                <p:cNvPr id="25" name="Oval 24">
                  <a:hlinkClick r:id="" action="ppaction://noaction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8" y="1216"/>
                  <a:ext cx="467" cy="45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400">
                      <a:latin typeface="Verdana" pitchFamily="34" charset="0"/>
                    </a:rPr>
                    <a:t>National</a:t>
                  </a:r>
                </a:p>
                <a:p>
                  <a:pPr algn="ctr"/>
                  <a:r>
                    <a:rPr lang="en-US" sz="1400">
                      <a:latin typeface="Verdana" pitchFamily="34" charset="0"/>
                    </a:rPr>
                    <a:t>ID</a:t>
                  </a:r>
                </a:p>
              </p:txBody>
            </p:sp>
            <p:sp>
              <p:nvSpPr>
                <p:cNvPr id="26" name="Oval 25">
                  <a:hlinkClick r:id="" action="ppaction://noaction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20" y="1333"/>
                  <a:ext cx="468" cy="45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400" dirty="0">
                      <a:latin typeface="Verdana" pitchFamily="34" charset="0"/>
                    </a:rPr>
                    <a:t>Central</a:t>
                  </a:r>
                </a:p>
                <a:p>
                  <a:pPr algn="ctr"/>
                  <a:r>
                    <a:rPr lang="en-US" sz="1400" dirty="0">
                      <a:latin typeface="Verdana" pitchFamily="34" charset="0"/>
                    </a:rPr>
                    <a:t>Excise</a:t>
                  </a:r>
                </a:p>
              </p:txBody>
            </p:sp>
            <p:sp>
              <p:nvSpPr>
                <p:cNvPr id="27" name="Oval 26"/>
                <p:cNvSpPr>
                  <a:spLocks noChangeArrowheads="1"/>
                </p:cNvSpPr>
                <p:nvPr/>
              </p:nvSpPr>
              <p:spPr bwMode="auto">
                <a:xfrm>
                  <a:off x="3445" y="1367"/>
                  <a:ext cx="468" cy="457"/>
                </a:xfrm>
                <a:prstGeom prst="ellipse">
                  <a:avLst/>
                </a:prstGeom>
                <a:solidFill>
                  <a:srgbClr val="00B05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400">
                    <a:latin typeface="Verdana" pitchFamily="34" charset="0"/>
                  </a:endParaRPr>
                </a:p>
                <a:p>
                  <a:pPr algn="ctr"/>
                  <a:r>
                    <a:rPr lang="en-US" sz="1400">
                      <a:latin typeface="Verdana" pitchFamily="34" charset="0"/>
                    </a:rPr>
                    <a:t>Pensions</a:t>
                  </a:r>
                </a:p>
                <a:p>
                  <a:pPr algn="ctr"/>
                  <a:endParaRPr lang="en-US" sz="1400">
                    <a:latin typeface="Verdana" pitchFamily="34" charset="0"/>
                  </a:endParaRPr>
                </a:p>
              </p:txBody>
            </p:sp>
            <p:sp>
              <p:nvSpPr>
                <p:cNvPr id="28" name="Oval 27">
                  <a:hlinkClick r:id="" action="ppaction://noaction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90" y="1722"/>
                  <a:ext cx="468" cy="457"/>
                </a:xfrm>
                <a:prstGeom prst="ellipse">
                  <a:avLst/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1400" dirty="0" smtClean="0">
                      <a:solidFill>
                        <a:schemeClr val="bg1"/>
                      </a:solidFill>
                      <a:latin typeface="Verdana" pitchFamily="34" charset="0"/>
                    </a:rPr>
                    <a:t>e-Office</a:t>
                  </a:r>
                  <a:endParaRPr lang="en-US" sz="1400" dirty="0">
                    <a:solidFill>
                      <a:schemeClr val="bg1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29" name="Oval 28"/>
                <p:cNvSpPr>
                  <a:spLocks noChangeArrowheads="1"/>
                </p:cNvSpPr>
                <p:nvPr/>
              </p:nvSpPr>
              <p:spPr bwMode="auto">
                <a:xfrm>
                  <a:off x="3829" y="1844"/>
                  <a:ext cx="468" cy="457"/>
                </a:xfrm>
                <a:prstGeom prst="ellipse">
                  <a:avLst/>
                </a:pr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>
                  <a:innerShdw blurRad="114300">
                    <a:prstClr val="black"/>
                  </a:innerShdw>
                </a:effectLst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400">
                    <a:solidFill>
                      <a:srgbClr val="000099"/>
                    </a:solidFill>
                    <a:latin typeface="Verdana" pitchFamily="34" charset="0"/>
                  </a:endParaRPr>
                </a:p>
                <a:p>
                  <a:pPr algn="ctr"/>
                  <a:r>
                    <a:rPr lang="en-US" sz="1400">
                      <a:solidFill>
                        <a:srgbClr val="000099"/>
                      </a:solidFill>
                      <a:latin typeface="Verdana" pitchFamily="34" charset="0"/>
                    </a:rPr>
                    <a:t>e-Posts</a:t>
                  </a:r>
                </a:p>
                <a:p>
                  <a:pPr algn="ctr"/>
                  <a:endParaRPr lang="en-US" sz="1400">
                    <a:solidFill>
                      <a:srgbClr val="000099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10" name="Group 29"/>
              <p:cNvGrpSpPr>
                <a:grpSpLocks/>
              </p:cNvGrpSpPr>
              <p:nvPr/>
            </p:nvGrpSpPr>
            <p:grpSpPr bwMode="auto">
              <a:xfrm>
                <a:off x="1488" y="1812"/>
                <a:ext cx="1373" cy="1289"/>
                <a:chOff x="2304" y="1716"/>
                <a:chExt cx="1373" cy="1289"/>
              </a:xfrm>
            </p:grpSpPr>
            <p:sp>
              <p:nvSpPr>
                <p:cNvPr id="12" name="Oval 30"/>
                <p:cNvSpPr>
                  <a:spLocks noChangeArrowheads="1"/>
                </p:cNvSpPr>
                <p:nvPr/>
              </p:nvSpPr>
              <p:spPr bwMode="auto">
                <a:xfrm>
                  <a:off x="2304" y="1728"/>
                  <a:ext cx="1373" cy="127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99FF99">
                        <a:gamma/>
                        <a:shade val="46275"/>
                        <a:invGamma/>
                      </a:srgbClr>
                    </a:gs>
                    <a:gs pos="50000">
                      <a:srgbClr val="99FF99"/>
                    </a:gs>
                    <a:gs pos="100000">
                      <a:srgbClr val="99FF99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1425" tIns="45712" rIns="91425" bIns="45712" anchor="ctr"/>
                <a:lstStyle/>
                <a:p>
                  <a:pPr algn="ctr"/>
                  <a:r>
                    <a:rPr lang="en-US" sz="2400" b="1">
                      <a:solidFill>
                        <a:srgbClr val="000099"/>
                      </a:solidFill>
                    </a:rPr>
                    <a:t> </a:t>
                  </a:r>
                </a:p>
              </p:txBody>
            </p:sp>
            <p:sp>
              <p:nvSpPr>
                <p:cNvPr id="13" name="Oval 31">
                  <a:hlinkClick r:id="" action="ppaction://noaction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26" y="2576"/>
                  <a:ext cx="386" cy="429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800" b="1" dirty="0"/>
                </a:p>
                <a:p>
                  <a:pPr algn="ctr"/>
                  <a:r>
                    <a:rPr lang="en-US" sz="1400" b="1" dirty="0" smtClean="0"/>
                    <a:t>CSC</a:t>
                  </a:r>
                  <a:endParaRPr lang="en-US" sz="1050" b="1" dirty="0"/>
                </a:p>
                <a:p>
                  <a:pPr algn="ctr"/>
                  <a:endParaRPr lang="en-US" sz="800" b="1" dirty="0"/>
                </a:p>
              </p:txBody>
            </p:sp>
            <p:sp>
              <p:nvSpPr>
                <p:cNvPr id="14" name="Oval 32"/>
                <p:cNvSpPr>
                  <a:spLocks noChangeArrowheads="1"/>
                </p:cNvSpPr>
                <p:nvPr/>
              </p:nvSpPr>
              <p:spPr bwMode="auto">
                <a:xfrm>
                  <a:off x="3122" y="2530"/>
                  <a:ext cx="386" cy="396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200" b="1" dirty="0"/>
                </a:p>
                <a:p>
                  <a:pPr algn="ctr"/>
                  <a:endParaRPr lang="en-US" sz="1200" b="1" dirty="0"/>
                </a:p>
                <a:p>
                  <a:pPr algn="ctr"/>
                  <a:r>
                    <a:rPr lang="en-US" sz="1200" b="1" dirty="0" smtClean="0"/>
                    <a:t>Gateway</a:t>
                  </a:r>
                  <a:endParaRPr lang="en-US" sz="1200" b="1" dirty="0"/>
                </a:p>
                <a:p>
                  <a:pPr algn="ctr"/>
                  <a:endParaRPr lang="en-US" sz="1200" b="1" dirty="0"/>
                </a:p>
                <a:p>
                  <a:pPr algn="ctr"/>
                  <a:endParaRPr lang="en-US" sz="1200" b="1" dirty="0"/>
                </a:p>
              </p:txBody>
            </p:sp>
            <p:sp>
              <p:nvSpPr>
                <p:cNvPr id="16" name="Oval 36">
                  <a:hlinkClick r:id="" action="ppaction://noaction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2" y="1804"/>
                  <a:ext cx="386" cy="396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400" b="1" dirty="0"/>
                </a:p>
                <a:p>
                  <a:pPr algn="ctr"/>
                  <a:r>
                    <a:rPr lang="en-US" sz="1400" b="1" dirty="0"/>
                    <a:t>EDI</a:t>
                  </a:r>
                </a:p>
                <a:p>
                  <a:pPr algn="ctr"/>
                  <a:endParaRPr lang="en-US" sz="1400" b="1" dirty="0"/>
                </a:p>
              </p:txBody>
            </p:sp>
            <p:sp>
              <p:nvSpPr>
                <p:cNvPr id="17" name="Oval 37"/>
                <p:cNvSpPr>
                  <a:spLocks noChangeArrowheads="1"/>
                </p:cNvSpPr>
                <p:nvPr/>
              </p:nvSpPr>
              <p:spPr bwMode="auto">
                <a:xfrm>
                  <a:off x="2351" y="1952"/>
                  <a:ext cx="386" cy="397"/>
                </a:xfrm>
                <a:prstGeom prst="ellipse">
                  <a:avLst/>
                </a:prstGeom>
                <a:solidFill>
                  <a:srgbClr val="CCFFCC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200" b="1" dirty="0">
                    <a:solidFill>
                      <a:schemeClr val="bg1"/>
                    </a:solidFill>
                  </a:endParaRPr>
                </a:p>
                <a:p>
                  <a:pPr algn="ctr"/>
                  <a:endParaRPr lang="en-US" sz="1200" b="1" dirty="0">
                    <a:solidFill>
                      <a:schemeClr val="bg1"/>
                    </a:solidFill>
                  </a:endParaRPr>
                </a:p>
                <a:p>
                  <a:pPr algn="ctr"/>
                  <a:r>
                    <a:rPr lang="en-US" sz="1200" b="1" dirty="0">
                      <a:solidFill>
                        <a:schemeClr val="bg1"/>
                      </a:solidFill>
                    </a:rPr>
                    <a:t>e-Courts</a:t>
                  </a:r>
                </a:p>
                <a:p>
                  <a:pPr algn="ctr"/>
                  <a:endParaRPr lang="en-US" sz="1200" b="1" dirty="0">
                    <a:solidFill>
                      <a:schemeClr val="bg1"/>
                    </a:solidFill>
                  </a:endParaRPr>
                </a:p>
                <a:p>
                  <a:pPr algn="ctr"/>
                  <a:endParaRPr lang="en-US" sz="1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" name="Oval 38"/>
                <p:cNvSpPr>
                  <a:spLocks noChangeArrowheads="1"/>
                </p:cNvSpPr>
                <p:nvPr/>
              </p:nvSpPr>
              <p:spPr bwMode="auto">
                <a:xfrm>
                  <a:off x="2692" y="1716"/>
                  <a:ext cx="432" cy="396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1425" tIns="45712" rIns="91425" bIns="45712" anchor="ctr"/>
                <a:lstStyle/>
                <a:p>
                  <a:pPr algn="ctr"/>
                  <a:endParaRPr lang="en-US" sz="1200" b="1" dirty="0">
                    <a:solidFill>
                      <a:schemeClr val="bg1"/>
                    </a:solidFill>
                  </a:endParaRPr>
                </a:p>
                <a:p>
                  <a:pPr algn="ctr"/>
                  <a:endParaRPr lang="en-US" sz="1200" b="1" dirty="0">
                    <a:solidFill>
                      <a:schemeClr val="bg1"/>
                    </a:solidFill>
                  </a:endParaRPr>
                </a:p>
                <a:p>
                  <a:pPr algn="ctr"/>
                  <a:r>
                    <a:rPr lang="en-US" sz="1200" b="1" dirty="0"/>
                    <a:t>India</a:t>
                  </a:r>
                </a:p>
                <a:p>
                  <a:pPr algn="ctr"/>
                  <a:r>
                    <a:rPr lang="en-US" sz="1200" b="1" dirty="0"/>
                    <a:t>Portal</a:t>
                  </a:r>
                </a:p>
                <a:p>
                  <a:pPr algn="ctr"/>
                  <a:endParaRPr lang="en-US" sz="1200" b="1" dirty="0">
                    <a:solidFill>
                      <a:schemeClr val="bg1"/>
                    </a:solidFill>
                  </a:endParaRPr>
                </a:p>
                <a:p>
                  <a:pPr algn="ctr"/>
                  <a:endParaRPr lang="en-US" sz="1200" b="1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" name="Oval 39"/>
              <p:cNvSpPr>
                <a:spLocks noChangeArrowheads="1"/>
              </p:cNvSpPr>
              <p:nvPr/>
            </p:nvSpPr>
            <p:spPr bwMode="auto">
              <a:xfrm>
                <a:off x="1960" y="2218"/>
                <a:ext cx="472" cy="443"/>
              </a:xfrm>
              <a:prstGeom prst="ellipse">
                <a:avLst/>
              </a:prstGeom>
              <a:gradFill rotWithShape="1">
                <a:gsLst>
                  <a:gs pos="0">
                    <a:srgbClr val="EEFB4B"/>
                  </a:gs>
                  <a:gs pos="100000">
                    <a:srgbClr val="EEFB4B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91425" tIns="45712" rIns="91425" bIns="45712" anchor="ctr"/>
              <a:lstStyle/>
              <a:p>
                <a:pPr algn="ctr"/>
                <a:r>
                  <a:rPr lang="en-US" sz="1300" b="1" dirty="0">
                    <a:solidFill>
                      <a:srgbClr val="000000"/>
                    </a:solidFill>
                  </a:rPr>
                  <a:t>Core</a:t>
                </a:r>
              </a:p>
              <a:p>
                <a:pPr algn="ctr"/>
                <a:r>
                  <a:rPr lang="en-US" sz="1300" b="1" dirty="0">
                    <a:solidFill>
                      <a:srgbClr val="000000"/>
                    </a:solidFill>
                  </a:rPr>
                  <a:t>Policies</a:t>
                </a:r>
              </a:p>
            </p:txBody>
          </p:sp>
        </p:grp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1701924" y="1052736"/>
              <a:ext cx="920166" cy="902193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 wrap="none" lIns="91425" tIns="45712" rIns="91425" bIns="45712" anchor="ctr"/>
            <a:lstStyle/>
            <a:p>
              <a:pPr algn="ctr"/>
              <a:r>
                <a:rPr lang="en-US" sz="1400" b="1" dirty="0" smtClean="0">
                  <a:solidFill>
                    <a:srgbClr val="0F0A7C"/>
                  </a:solidFill>
                  <a:latin typeface="Verdana" pitchFamily="34" charset="0"/>
                </a:rPr>
                <a:t>Health</a:t>
              </a:r>
              <a:endParaRPr lang="en-US" sz="1400" b="1" dirty="0">
                <a:solidFill>
                  <a:srgbClr val="0F0A7C"/>
                </a:solidFill>
                <a:latin typeface="Verdana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038628" y="1124744"/>
            <a:ext cx="3816424" cy="4032448"/>
            <a:chOff x="8254652" y="1124744"/>
            <a:chExt cx="3816424" cy="4032448"/>
          </a:xfrm>
        </p:grpSpPr>
        <p:sp>
          <p:nvSpPr>
            <p:cNvPr id="43" name="Oval 32"/>
            <p:cNvSpPr>
              <a:spLocks noChangeArrowheads="1"/>
            </p:cNvSpPr>
            <p:nvPr/>
          </p:nvSpPr>
          <p:spPr bwMode="auto">
            <a:xfrm>
              <a:off x="8254652" y="1124744"/>
              <a:ext cx="864096" cy="792088"/>
            </a:xfrm>
            <a:prstGeom prst="ellipse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 wrap="none" lIns="91425" tIns="45712" rIns="91425" bIns="45712" anchor="ctr"/>
            <a:lstStyle/>
            <a:p>
              <a:pPr algn="ctr"/>
              <a:endParaRPr lang="en-US" sz="3200" b="1" dirty="0">
                <a:solidFill>
                  <a:schemeClr val="bg1"/>
                </a:solidFill>
              </a:endParaRPr>
            </a:p>
            <a:p>
              <a:pPr algn="ctr"/>
              <a:endParaRPr lang="en-US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14</a:t>
              </a:r>
              <a:endParaRPr lang="en-US" sz="3200" b="1" dirty="0">
                <a:solidFill>
                  <a:schemeClr val="bg1"/>
                </a:solidFill>
              </a:endParaRPr>
            </a:p>
            <a:p>
              <a:pPr algn="ctr"/>
              <a:endParaRPr lang="en-US" sz="3200" b="1" dirty="0">
                <a:solidFill>
                  <a:schemeClr val="bg1"/>
                </a:solidFill>
              </a:endParaRPr>
            </a:p>
            <a:p>
              <a:pPr algn="ctr"/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Oval 4"/>
            <p:cNvSpPr>
              <a:spLocks noChangeArrowheads="1"/>
            </p:cNvSpPr>
            <p:nvPr/>
          </p:nvSpPr>
          <p:spPr bwMode="auto">
            <a:xfrm>
              <a:off x="8254652" y="1916832"/>
              <a:ext cx="936104" cy="864096"/>
            </a:xfrm>
            <a:prstGeom prst="ellipse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 wrap="none" lIns="91425" tIns="45712" rIns="91425" bIns="45712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Verdana" pitchFamily="34" charset="0"/>
                </a:rPr>
                <a:t>10</a:t>
              </a:r>
              <a:endParaRPr lang="en-US" sz="3200" b="1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45" name="Oval 14"/>
            <p:cNvSpPr>
              <a:spLocks noChangeArrowheads="1"/>
            </p:cNvSpPr>
            <p:nvPr/>
          </p:nvSpPr>
          <p:spPr bwMode="auto">
            <a:xfrm>
              <a:off x="8254652" y="2780928"/>
              <a:ext cx="950464" cy="795710"/>
            </a:xfrm>
            <a:prstGeom prst="ellipse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 wrap="none" lIns="91425" tIns="45712" rIns="91425" bIns="45712" anchor="ctr"/>
            <a:lstStyle/>
            <a:p>
              <a:pPr algn="ctr"/>
              <a:r>
                <a:rPr lang="en-US" sz="2800" b="1" dirty="0" smtClean="0">
                  <a:solidFill>
                    <a:srgbClr val="0F0A7C"/>
                  </a:solidFill>
                  <a:latin typeface="Verdana" pitchFamily="34" charset="0"/>
                </a:rPr>
                <a:t>4</a:t>
              </a:r>
              <a:endParaRPr lang="en-US" sz="2800" b="1" dirty="0">
                <a:solidFill>
                  <a:srgbClr val="0F0A7C"/>
                </a:solidFill>
                <a:latin typeface="Verdana" pitchFamily="34" charset="0"/>
              </a:endParaRPr>
            </a:p>
          </p:txBody>
        </p:sp>
        <p:sp>
          <p:nvSpPr>
            <p:cNvPr id="46" name="Oval 11"/>
            <p:cNvSpPr>
              <a:spLocks noChangeArrowheads="1"/>
            </p:cNvSpPr>
            <p:nvPr/>
          </p:nvSpPr>
          <p:spPr bwMode="auto">
            <a:xfrm>
              <a:off x="8326660" y="3603104"/>
              <a:ext cx="895493" cy="76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 wrap="none" lIns="91425" tIns="45712" rIns="91425" bIns="45712" anchor="ctr"/>
            <a:lstStyle/>
            <a:p>
              <a:pPr algn="ctr"/>
              <a:r>
                <a:rPr lang="en-US" sz="2400" b="1" dirty="0" smtClean="0">
                  <a:latin typeface="Verdana" pitchFamily="34" charset="0"/>
                </a:rPr>
                <a:t>1</a:t>
              </a:r>
              <a:endParaRPr lang="en-US" sz="2400" b="1" dirty="0">
                <a:latin typeface="Verdana" pitchFamily="34" charset="0"/>
              </a:endParaRPr>
            </a:p>
          </p:txBody>
        </p:sp>
        <p:sp>
          <p:nvSpPr>
            <p:cNvPr id="47" name="Oval 5"/>
            <p:cNvSpPr>
              <a:spLocks noChangeArrowheads="1"/>
            </p:cNvSpPr>
            <p:nvPr/>
          </p:nvSpPr>
          <p:spPr bwMode="auto">
            <a:xfrm>
              <a:off x="8326660" y="4365104"/>
              <a:ext cx="936104" cy="792088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 wrap="none" lIns="91425" tIns="45712" rIns="91425" bIns="45712" anchor="ctr"/>
            <a:lstStyle/>
            <a:p>
              <a:pPr algn="ctr"/>
              <a:r>
                <a:rPr lang="en-US" sz="2400" b="1" dirty="0" smtClean="0">
                  <a:solidFill>
                    <a:srgbClr val="0F0A7C"/>
                  </a:solidFill>
                  <a:latin typeface="Verdana" pitchFamily="34" charset="0"/>
                </a:rPr>
                <a:t>2</a:t>
              </a:r>
              <a:endParaRPr lang="en-US" sz="2400" b="1" dirty="0">
                <a:solidFill>
                  <a:srgbClr val="0F0A7C"/>
                </a:solidFill>
                <a:latin typeface="Verdana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262764" y="1268760"/>
              <a:ext cx="26137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Providing Services</a:t>
              </a:r>
              <a:endParaRPr lang="en-US" sz="2400" b="1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406780" y="1959223"/>
              <a:ext cx="26642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Providing  services</a:t>
              </a:r>
            </a:p>
            <a:p>
              <a:r>
                <a:rPr lang="en-US" sz="2000" b="1" dirty="0" smtClean="0"/>
                <a:t>partially</a:t>
              </a:r>
              <a:endParaRPr lang="en-US" sz="20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334772" y="2967335"/>
              <a:ext cx="27174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Under Implementation</a:t>
              </a:r>
              <a:endParaRPr lang="en-US" sz="20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9334772" y="3820978"/>
              <a:ext cx="27353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Design &amp; Development</a:t>
              </a:r>
              <a:endParaRPr lang="en-US" sz="2000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334772" y="4581128"/>
              <a:ext cx="16900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At DPR Stage</a:t>
              </a:r>
              <a:endParaRPr lang="en-US" sz="2000" b="1" dirty="0"/>
            </a:p>
          </p:txBody>
        </p:sp>
      </p:grpSp>
      <p:sp>
        <p:nvSpPr>
          <p:cNvPr id="53" name="Rounded Rectangle 52"/>
          <p:cNvSpPr/>
          <p:nvPr/>
        </p:nvSpPr>
        <p:spPr>
          <a:xfrm>
            <a:off x="7246539" y="5229200"/>
            <a:ext cx="4942285" cy="72008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bg1"/>
                </a:solidFill>
              </a:rPr>
              <a:t>222 Services provided (</a:t>
            </a:r>
            <a:r>
              <a:rPr lang="en-US" sz="1600" b="1" u="sng" dirty="0" smtClean="0">
                <a:solidFill>
                  <a:schemeClr val="bg1"/>
                </a:solidFill>
              </a:rPr>
              <a:t>out 0f </a:t>
            </a:r>
            <a:r>
              <a:rPr lang="en-US" sz="2400" b="1" u="sng" dirty="0" smtClean="0">
                <a:solidFill>
                  <a:schemeClr val="bg1"/>
                </a:solidFill>
              </a:rPr>
              <a:t>252 </a:t>
            </a:r>
            <a:r>
              <a:rPr lang="en-US" sz="1600" b="1" u="sng" dirty="0" smtClean="0">
                <a:solidFill>
                  <a:schemeClr val="bg1"/>
                </a:solidFill>
              </a:rPr>
              <a:t>planned</a:t>
            </a:r>
            <a:r>
              <a:rPr lang="en-US" sz="2000" b="1" u="sng" dirty="0" smtClean="0">
                <a:solidFill>
                  <a:schemeClr val="bg1"/>
                </a:solidFill>
              </a:rPr>
              <a:t>)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Average of over 6 Cr e-Transactions per month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310436" y="118373"/>
            <a:ext cx="5803192" cy="600164"/>
          </a:xfrm>
          <a:prstGeom prst="rect">
            <a:avLst/>
          </a:prstGeom>
          <a:solidFill>
            <a:srgbClr val="CCFFCC"/>
          </a:solidFill>
          <a:effectLst>
            <a:innerShdw blurRad="114300">
              <a:prstClr val="black"/>
            </a:innerShdw>
            <a:reflection blurRad="6350" stA="50000" endA="300" endPos="55500" dist="508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sz="3300" b="1" dirty="0" smtClean="0">
                <a:solidFill>
                  <a:schemeClr val="bg1"/>
                </a:solidFill>
              </a:rPr>
              <a:t>National e-Governance Plan</a:t>
            </a:r>
            <a:endParaRPr lang="en-US" sz="3300" b="1" dirty="0">
              <a:solidFill>
                <a:schemeClr val="bg1"/>
              </a:solidFill>
            </a:endParaRPr>
          </a:p>
        </p:txBody>
      </p:sp>
      <p:sp>
        <p:nvSpPr>
          <p:cNvPr id="55" name="Oval 2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4006180" y="4747922"/>
            <a:ext cx="843558" cy="777651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91425" tIns="45712" rIns="91425" bIns="45712" anchor="ctr"/>
          <a:lstStyle/>
          <a:p>
            <a:pPr algn="ctr"/>
            <a:endParaRPr lang="en-US" sz="1800" dirty="0">
              <a:latin typeface="Verdana" pitchFamily="34" charset="0"/>
            </a:endParaRPr>
          </a:p>
          <a:p>
            <a:pPr algn="ctr"/>
            <a:r>
              <a:rPr lang="en-US" dirty="0" smtClean="0">
                <a:latin typeface="Verdana" pitchFamily="34" charset="0"/>
              </a:rPr>
              <a:t>Visa</a:t>
            </a:r>
            <a:endParaRPr lang="en-US" sz="1800" dirty="0">
              <a:latin typeface="Verdana" pitchFamily="34" charset="0"/>
            </a:endParaRPr>
          </a:p>
        </p:txBody>
      </p:sp>
      <p:sp>
        <p:nvSpPr>
          <p:cNvPr id="56" name="Oval 6"/>
          <p:cNvSpPr>
            <a:spLocks noChangeArrowheads="1"/>
          </p:cNvSpPr>
          <p:nvPr/>
        </p:nvSpPr>
        <p:spPr bwMode="auto">
          <a:xfrm>
            <a:off x="5518348" y="1052736"/>
            <a:ext cx="1006505" cy="974200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wrap="none" lIns="91425" tIns="45712" rIns="91425" bIns="45712" anchor="ctr"/>
          <a:lstStyle/>
          <a:p>
            <a:pPr algn="ctr"/>
            <a:r>
              <a:rPr lang="en-US" sz="1600" b="1" dirty="0" smtClean="0">
                <a:solidFill>
                  <a:srgbClr val="0F0A7C"/>
                </a:solidFill>
                <a:latin typeface="Verdana" pitchFamily="34" charset="0"/>
              </a:rPr>
              <a:t>Gram</a:t>
            </a:r>
          </a:p>
          <a:p>
            <a:pPr algn="ctr"/>
            <a:r>
              <a:rPr lang="en-US" sz="1600" b="1" dirty="0" smtClean="0">
                <a:solidFill>
                  <a:srgbClr val="0F0A7C"/>
                </a:solidFill>
                <a:latin typeface="Verdana" pitchFamily="34" charset="0"/>
              </a:rPr>
              <a:t>Pts</a:t>
            </a:r>
            <a:endParaRPr lang="en-US" sz="1600" b="1" dirty="0">
              <a:solidFill>
                <a:srgbClr val="0F0A7C"/>
              </a:solidFill>
              <a:latin typeface="Verdana" pitchFamily="34" charset="0"/>
            </a:endParaRPr>
          </a:p>
        </p:txBody>
      </p:sp>
      <p:sp>
        <p:nvSpPr>
          <p:cNvPr id="57" name="Oval 37"/>
          <p:cNvSpPr>
            <a:spLocks noChangeArrowheads="1"/>
          </p:cNvSpPr>
          <p:nvPr/>
        </p:nvSpPr>
        <p:spPr bwMode="auto">
          <a:xfrm>
            <a:off x="2949884" y="3618127"/>
            <a:ext cx="696256" cy="674969"/>
          </a:xfrm>
          <a:prstGeom prst="ellipse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5" tIns="45712" rIns="91425" bIns="45712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e-Proc</a:t>
            </a:r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58" name="Oval 37"/>
          <p:cNvSpPr>
            <a:spLocks noChangeArrowheads="1"/>
          </p:cNvSpPr>
          <p:nvPr/>
        </p:nvSpPr>
        <p:spPr bwMode="auto">
          <a:xfrm>
            <a:off x="4654252" y="3284984"/>
            <a:ext cx="624248" cy="602961"/>
          </a:xfrm>
          <a:prstGeom prst="ellipse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25" tIns="45712" rIns="91425" bIns="45712" anchor="ctr"/>
          <a:lstStyle/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e-Biz</a:t>
            </a:r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609441" y="1219200"/>
          <a:ext cx="5586545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57739" y="838200"/>
            <a:ext cx="271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  <a:hlinkClick r:id="rId4" action="ppaction://hlinksldjump"/>
              </a:rPr>
              <a:t>State Wide Area Network</a:t>
            </a:r>
            <a:endParaRPr lang="en-IN" b="1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27879" y="838200"/>
            <a:ext cx="1970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  <a:hlinkClick r:id="rId5" action="ppaction://hlinksldjump"/>
              </a:rPr>
              <a:t>State Data Center</a:t>
            </a:r>
            <a:endParaRPr lang="en-IN" b="1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1212" y="3429000"/>
            <a:ext cx="2669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  <a:hlinkClick r:id="rId6" action="ppaction://hlinksldjump"/>
              </a:rPr>
              <a:t>Common Service Centers</a:t>
            </a:r>
            <a:endParaRPr lang="en-IN" b="1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25885" y="3429000"/>
            <a:ext cx="2425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n-lt"/>
                <a:hlinkClick r:id="rId7" action="ppaction://hlinksldjump"/>
              </a:rPr>
              <a:t>SSDG and State Portal</a:t>
            </a:r>
            <a:endParaRPr lang="en-IN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62077" y="6519446"/>
            <a:ext cx="873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* Target</a:t>
            </a:r>
            <a:endParaRPr lang="en-IN" sz="1600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" y="-4736"/>
            <a:ext cx="1218882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latin typeface="+mj-lt"/>
                <a:cs typeface="Arial" charset="0"/>
              </a:rPr>
              <a:t>Core Infrastructure under NeGP</a:t>
            </a:r>
            <a:endParaRPr lang="en-IN" sz="3200" b="1" cap="none" spc="0" dirty="0">
              <a:ln w="12700">
                <a:solidFill>
                  <a:schemeClr val="tx1"/>
                </a:solidFill>
                <a:prstDash val="solid"/>
              </a:ln>
              <a:latin typeface="+mj-lt"/>
            </a:endParaRPr>
          </a:p>
        </p:txBody>
      </p:sp>
      <p:graphicFrame>
        <p:nvGraphicFramePr>
          <p:cNvPr id="14" name="Content Placeholder 3"/>
          <p:cNvGraphicFramePr>
            <a:graphicFrameLocks/>
          </p:cNvGraphicFramePr>
          <p:nvPr/>
        </p:nvGraphicFramePr>
        <p:xfrm>
          <a:off x="6670476" y="1124744"/>
          <a:ext cx="4964360" cy="2316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6958508" y="3717032"/>
          <a:ext cx="4595936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4579" name="Object 19"/>
          <p:cNvGraphicFramePr>
            <a:graphicFrameLocks noGrp="1"/>
          </p:cNvGraphicFramePr>
          <p:nvPr/>
        </p:nvGraphicFramePr>
        <p:xfrm>
          <a:off x="482600" y="4149080"/>
          <a:ext cx="5146675" cy="2399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2" name="Worksheet" r:id="rId11" imgW="8905889" imgH="5238871" progId="Excel.Sheet.8">
                  <p:embed/>
                </p:oleObj>
              </mc:Choice>
              <mc:Fallback>
                <p:oleObj name="Worksheet" r:id="rId11" imgW="8905889" imgH="5238871" progId="Excel.Sheet.8">
                  <p:embed/>
                  <p:pic>
                    <p:nvPicPr>
                      <p:cNvPr id="0" name="Picture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4149080"/>
                        <a:ext cx="5146675" cy="239935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8F8F8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852040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-1" y="0"/>
          <a:ext cx="12188826" cy="685800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6094413"/>
                <a:gridCol w="6094413"/>
              </a:tblGrid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400" b="1" u="sng" dirty="0" smtClean="0"/>
                        <a:t>Strengths</a:t>
                      </a:r>
                    </a:p>
                    <a:p>
                      <a:endParaRPr lang="en-US" b="1" dirty="0" smtClean="0"/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dirty="0" smtClean="0"/>
                        <a:t> General Awareness on eGovernance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dirty="0" smtClean="0"/>
                        <a:t> 24 out of 31</a:t>
                      </a:r>
                      <a:r>
                        <a:rPr lang="en-US" b="1" baseline="0" dirty="0" smtClean="0"/>
                        <a:t> MMPs gone live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baseline="0" dirty="0" smtClean="0"/>
                        <a:t> Basic IT Infrastructure available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baseline="0" dirty="0" smtClean="0"/>
                        <a:t> Significant increase in political support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baseline="0" dirty="0" smtClean="0"/>
                        <a:t> Catalyzed movement towards citizen right on time bound delivery of services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baseline="0" dirty="0" smtClean="0"/>
                        <a:t> Supplemented various eGov projects</a:t>
                      </a:r>
                    </a:p>
                    <a:p>
                      <a:endParaRPr lang="en-US" b="1" dirty="0"/>
                    </a:p>
                  </a:txBody>
                  <a:tcPr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u="sng" dirty="0" smtClean="0"/>
                        <a:t>Weaknesses</a:t>
                      </a:r>
                    </a:p>
                    <a:p>
                      <a:endParaRPr lang="en-US" b="1" dirty="0" smtClean="0"/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dirty="0" smtClean="0"/>
                        <a:t> Lack</a:t>
                      </a:r>
                      <a:r>
                        <a:rPr lang="en-US" b="1" baseline="0" dirty="0" smtClean="0"/>
                        <a:t> of attainment in desired impact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baseline="0" dirty="0" smtClean="0"/>
                        <a:t> Significant time overruns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baseline="0" dirty="0" smtClean="0"/>
                        <a:t> Weak </a:t>
                      </a: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Standards and interoperability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Low degree of process-reengineering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Lack of mission approach on implementation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Weak</a:t>
                      </a:r>
                      <a:r>
                        <a:rPr lang="en-US" sz="1800" b="1" i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monitoring &amp; evaluation system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Problem of last mile connectivity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0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Sub optimal use of Core IT Infra</a:t>
                      </a:r>
                      <a:endParaRPr lang="en-US" sz="1800" b="1" i="1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US" sz="2400" b="1" u="sng" dirty="0" smtClean="0"/>
                        <a:t>Opportunities</a:t>
                      </a:r>
                    </a:p>
                    <a:p>
                      <a:endParaRPr lang="en-US" b="1" dirty="0" smtClean="0"/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Huge advancements in the Technology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Advent of the Cloud 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New business models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Capacity Building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Radical process re-engineering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Strong international presence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u="sng" dirty="0" smtClean="0"/>
                        <a:t>Threats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endParaRPr lang="en-US" b="1" dirty="0" smtClean="0"/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b="1" dirty="0" smtClean="0"/>
                        <a:t> Losing appeal for Transformation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Obsolete or inefficient eGov Projects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A large number of islands of IT activity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Competition from other countries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en-US" sz="1800" b="1" i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India could lose the opportunity to leapfrog in the quality and nature of citizen services offered through eGov</a:t>
                      </a:r>
                      <a:endParaRPr lang="en-US" b="1" dirty="0" smtClean="0"/>
                    </a:p>
                    <a:p>
                      <a:endParaRPr lang="en-US" b="1" dirty="0"/>
                    </a:p>
                  </a:txBody>
                  <a:tcPr>
                    <a:solidFill>
                      <a:srgbClr val="C00000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178387" y="3075653"/>
            <a:ext cx="1800200" cy="792088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NeGP</a:t>
            </a:r>
            <a:endParaRPr lang="en-US" sz="24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21960" y="215735"/>
            <a:ext cx="8692399" cy="864096"/>
          </a:xfrm>
        </p:spPr>
        <p:txBody>
          <a:bodyPr/>
          <a:lstStyle/>
          <a:p>
            <a:pPr algn="ctr"/>
            <a:r>
              <a:rPr lang="en-US" dirty="0" smtClean="0"/>
              <a:t>Why </a:t>
            </a:r>
            <a:r>
              <a:rPr lang="en-US" dirty="0" err="1" smtClean="0"/>
              <a:t>NeGP</a:t>
            </a:r>
            <a:r>
              <a:rPr lang="en-US" dirty="0" smtClean="0"/>
              <a:t> 2.0? (1/2)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46087" y="1052736"/>
            <a:ext cx="11264949" cy="55446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6225" lvl="2" indent="-276225">
              <a:buFont typeface="Courier New" pitchFamily="49" charset="0"/>
              <a:buChar char="o"/>
            </a:pPr>
            <a:r>
              <a:rPr lang="en-US" sz="2100" b="1" dirty="0" smtClean="0">
                <a:solidFill>
                  <a:schemeClr val="tx1"/>
                </a:solidFill>
              </a:rPr>
              <a:t>For enhancing portfolio of Citizen Centric Services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Current Portfolio of MMPs does not cover all citizen centric services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Long gestation period of MMPs (Health, Education, e-Posts)</a:t>
            </a:r>
          </a:p>
          <a:p>
            <a:pPr marL="733425" lvl="3" indent="-276225">
              <a:buFont typeface="Courier New" pitchFamily="49" charset="0"/>
              <a:buChar char="o"/>
            </a:pPr>
            <a:endParaRPr lang="en-US" sz="2100" dirty="0" smtClean="0">
              <a:solidFill>
                <a:schemeClr val="tx1"/>
              </a:solidFill>
            </a:endParaRPr>
          </a:p>
          <a:p>
            <a:pPr marL="276225" lvl="2" indent="-276225">
              <a:buFont typeface="Courier New" pitchFamily="49" charset="0"/>
              <a:buChar char="o"/>
            </a:pPr>
            <a:r>
              <a:rPr lang="en-US" sz="2100" b="1" dirty="0" smtClean="0">
                <a:solidFill>
                  <a:schemeClr val="tx1"/>
                </a:solidFill>
              </a:rPr>
              <a:t>Desirability of optimum usage of Core Infrastructure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SDC – 22*/33, SWAN – 31*/35, SSDG – 17*/35, CSCs* – 122,504 </a:t>
            </a:r>
            <a:r>
              <a:rPr lang="en-US" sz="1500" dirty="0" smtClean="0"/>
              <a:t>                          </a:t>
            </a:r>
            <a:r>
              <a:rPr lang="en-US" sz="1500" dirty="0" smtClean="0">
                <a:solidFill>
                  <a:schemeClr val="tx1"/>
                </a:solidFill>
              </a:rPr>
              <a:t>[*Operational / total]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Fully established MSDG, NSDG and Payment Gateway</a:t>
            </a:r>
          </a:p>
          <a:p>
            <a:pPr marL="733425" lvl="3" indent="-276225"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Current average utilization of assets is about 50 %</a:t>
            </a:r>
          </a:p>
          <a:p>
            <a:pPr marL="733425" lvl="3" indent="-276225">
              <a:buNone/>
            </a:pPr>
            <a:endParaRPr lang="en-US" sz="2100" dirty="0" smtClean="0">
              <a:solidFill>
                <a:schemeClr val="tx1"/>
              </a:solidFill>
            </a:endParaRP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b="1" dirty="0" smtClean="0">
                <a:solidFill>
                  <a:schemeClr val="tx1"/>
                </a:solidFill>
              </a:rPr>
              <a:t>For rapid Replication and Integration of eGov Applications 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Lack of  integrated services 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/>
              <a:t>Lack of end to end automation</a:t>
            </a:r>
            <a:endParaRPr lang="en-US" sz="2100" dirty="0" smtClean="0">
              <a:solidFill>
                <a:schemeClr val="tx1"/>
              </a:solidFill>
            </a:endParaRP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Lack of interoperability among exiting eGov applications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Lack of replication of successful eGov applications across States and UTs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21960" y="424743"/>
            <a:ext cx="8692399" cy="864096"/>
          </a:xfrm>
        </p:spPr>
        <p:txBody>
          <a:bodyPr/>
          <a:lstStyle/>
          <a:p>
            <a:pPr algn="ctr"/>
            <a:r>
              <a:rPr lang="en-US" dirty="0" smtClean="0"/>
              <a:t>Why </a:t>
            </a:r>
            <a:r>
              <a:rPr lang="en-US" dirty="0" err="1" smtClean="0"/>
              <a:t>NeGP</a:t>
            </a:r>
            <a:r>
              <a:rPr lang="en-US" dirty="0" smtClean="0"/>
              <a:t> 2.0? (2/2)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446087" y="1432496"/>
            <a:ext cx="11120933" cy="487682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b="1" dirty="0" smtClean="0">
                <a:solidFill>
                  <a:schemeClr val="tx1"/>
                </a:solidFill>
              </a:rPr>
              <a:t>Need to exploit Emerging Technologies 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Cloud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Mobile Platform- Smart phones, Tablets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In-Memory Database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Software Defined Network (SDN)</a:t>
            </a:r>
          </a:p>
          <a:p>
            <a:pPr marL="777875" lvl="3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100" dirty="0" smtClean="0">
                <a:solidFill>
                  <a:schemeClr val="tx1"/>
                </a:solidFill>
              </a:rPr>
              <a:t>Big Data Analytics</a:t>
            </a: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endParaRPr lang="en-US" sz="2500" dirty="0" smtClean="0">
              <a:solidFill>
                <a:schemeClr val="tx1"/>
              </a:solidFill>
            </a:endParaRP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500" dirty="0" smtClean="0">
                <a:solidFill>
                  <a:schemeClr val="tx1"/>
                </a:solidFill>
              </a:rPr>
              <a:t>Avoid risk of obsolescence</a:t>
            </a: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endParaRPr lang="en-US" sz="2500" dirty="0">
              <a:solidFill>
                <a:schemeClr val="tx1"/>
              </a:solidFill>
            </a:endParaRP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r>
              <a:rPr lang="en-US" sz="2500" dirty="0" smtClean="0">
                <a:solidFill>
                  <a:schemeClr val="tx1"/>
                </a:solidFill>
              </a:rPr>
              <a:t>Need for introducing more agile implementation models</a:t>
            </a:r>
          </a:p>
          <a:p>
            <a:pPr marL="320675" lvl="2" indent="-320675">
              <a:lnSpc>
                <a:spcPts val="2500"/>
              </a:lnSpc>
              <a:buFont typeface="Courier New" pitchFamily="49" charset="0"/>
              <a:buChar char="o"/>
            </a:pPr>
            <a:endParaRPr lang="en-US" sz="21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/>
          <p:cNvSpPr txBox="1">
            <a:spLocks/>
          </p:cNvSpPr>
          <p:nvPr/>
        </p:nvSpPr>
        <p:spPr bwMode="auto">
          <a:xfrm>
            <a:off x="446087" y="1432496"/>
            <a:ext cx="11120933" cy="487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20675" marR="0" lvl="2" indent="-320675" algn="just" defTabSz="914400" rtl="0" eaLnBrk="1" fontAlgn="base" latinLnBrk="0" hangingPunct="1">
              <a:lnSpc>
                <a:spcPts val="25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ourier New" pitchFamily="49" charset="0"/>
              <a:buChar char="o"/>
              <a:tabLst/>
              <a:defRPr/>
            </a:pPr>
            <a:endParaRPr lang="en-US" sz="2800" dirty="0" smtClean="0"/>
          </a:p>
          <a:p>
            <a:pPr marL="320675" marR="0" lvl="2" indent="-320675" algn="just" defTabSz="914400" rtl="0" eaLnBrk="1" fontAlgn="base" latinLnBrk="0" hangingPunct="1">
              <a:lnSpc>
                <a:spcPts val="25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ourier New" pitchFamily="49" charset="0"/>
              <a:buChar char="o"/>
              <a:tabLst/>
              <a:defRPr/>
            </a:pPr>
            <a:r>
              <a:rPr lang="en-US" sz="2800" dirty="0" smtClean="0"/>
              <a:t>Discussed in PM’s Committee on NeGP on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July, 2013</a:t>
            </a:r>
          </a:p>
          <a:p>
            <a:pPr marL="320675" lvl="2" indent="-320675" algn="just">
              <a:lnSpc>
                <a:spcPts val="25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Courier New" pitchFamily="49" charset="0"/>
              <a:buChar char="o"/>
              <a:defRPr/>
            </a:pPr>
            <a:endParaRPr lang="en-US" sz="2800" dirty="0" smtClean="0"/>
          </a:p>
          <a:p>
            <a:pPr marL="320675" lvl="2" indent="-320675" algn="just">
              <a:lnSpc>
                <a:spcPts val="25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800" dirty="0" smtClean="0"/>
              <a:t>Discussed by Apex Committee on NeGP on 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November, 2013</a:t>
            </a:r>
          </a:p>
          <a:p>
            <a:pPr marL="320675" lvl="2" indent="-320675" algn="just">
              <a:lnSpc>
                <a:spcPts val="2500"/>
              </a:lnSpc>
              <a:spcBef>
                <a:spcPts val="600"/>
              </a:spcBef>
              <a:buClr>
                <a:schemeClr val="accent1"/>
              </a:buClr>
              <a:buSzPct val="100000"/>
              <a:defRPr/>
            </a:pPr>
            <a:endParaRPr lang="en-US" sz="2800" dirty="0" smtClean="0"/>
          </a:p>
          <a:p>
            <a:pPr marL="320675" lvl="2" indent="-320675" algn="just">
              <a:lnSpc>
                <a:spcPts val="25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800" dirty="0" smtClean="0"/>
              <a:t>Draft Concept Paper on NeGP 2.0 “e-</a:t>
            </a:r>
            <a:r>
              <a:rPr lang="en-US" sz="2800" dirty="0" err="1" smtClean="0"/>
              <a:t>Kranti</a:t>
            </a:r>
            <a:r>
              <a:rPr lang="en-US" sz="2800" dirty="0" smtClean="0"/>
              <a:t>” shared with Cabinet </a:t>
            </a:r>
          </a:p>
          <a:p>
            <a:pPr marL="320675" lvl="2" indent="-320675" algn="just">
              <a:lnSpc>
                <a:spcPts val="2500"/>
              </a:lnSpc>
              <a:spcBef>
                <a:spcPts val="600"/>
              </a:spcBef>
              <a:buClr>
                <a:schemeClr val="accent1"/>
              </a:buClr>
              <a:buSzPct val="100000"/>
              <a:defRPr/>
            </a:pPr>
            <a:r>
              <a:rPr lang="en-US" sz="2800" dirty="0" smtClean="0"/>
              <a:t>   Secretary, PMO and Hon’ble MCIT on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January, 2014</a:t>
            </a:r>
          </a:p>
          <a:p>
            <a:pPr marL="320675" lvl="2" indent="-320675" algn="just">
              <a:lnSpc>
                <a:spcPts val="2500"/>
              </a:lnSpc>
              <a:spcBef>
                <a:spcPts val="600"/>
              </a:spcBef>
              <a:buClr>
                <a:schemeClr val="accent1"/>
              </a:buClr>
              <a:buSzPct val="100000"/>
              <a:defRPr/>
            </a:pPr>
            <a:endParaRPr lang="en-US" sz="2800" dirty="0" smtClean="0"/>
          </a:p>
          <a:p>
            <a:pPr marL="320675" lvl="2" indent="-320675" algn="just">
              <a:lnSpc>
                <a:spcPts val="25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Courier New" pitchFamily="49" charset="0"/>
              <a:buChar char="o"/>
              <a:defRPr/>
            </a:pPr>
            <a:r>
              <a:rPr lang="en-US" sz="2800" dirty="0" smtClean="0"/>
              <a:t>Concept paper on e-</a:t>
            </a:r>
            <a:r>
              <a:rPr lang="en-US" sz="2800" dirty="0" err="1" smtClean="0"/>
              <a:t>Kranti</a:t>
            </a:r>
            <a:r>
              <a:rPr lang="en-US" sz="2800" dirty="0" smtClean="0"/>
              <a:t> circulated to all Central Ministries/ Departments and IT Secretaries of all States/UTs for comments</a:t>
            </a:r>
          </a:p>
          <a:p>
            <a:pPr marL="320675" lvl="2" indent="-320675" algn="just">
              <a:lnSpc>
                <a:spcPts val="2500"/>
              </a:lnSpc>
              <a:spcBef>
                <a:spcPts val="600"/>
              </a:spcBef>
              <a:buClr>
                <a:schemeClr val="accent1"/>
              </a:buClr>
              <a:buSzPct val="100000"/>
              <a:defRPr/>
            </a:pPr>
            <a:endParaRPr lang="en-US" sz="3200" dirty="0" smtClean="0"/>
          </a:p>
          <a:p>
            <a:pPr marL="320675" marR="0" lvl="2" indent="-320675" algn="just" defTabSz="914400" rtl="0" eaLnBrk="1" fontAlgn="base" latinLnBrk="0" hangingPunct="1">
              <a:lnSpc>
                <a:spcPts val="25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ourier New" pitchFamily="49" charset="0"/>
              <a:buChar char="o"/>
              <a:tabLst/>
              <a:defRPr/>
            </a:pPr>
            <a:endParaRPr kumimoji="0" lang="en-US" sz="25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675" marR="0" lvl="2" indent="-320675" algn="just" defTabSz="914400" rtl="0" eaLnBrk="1" fontAlgn="base" latinLnBrk="0" hangingPunct="1">
              <a:lnSpc>
                <a:spcPts val="25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Courier New" pitchFamily="49" charset="0"/>
              <a:buChar char="o"/>
              <a:tabLst/>
              <a:defRPr/>
            </a:pPr>
            <a:endParaRPr kumimoji="0" lang="en-US" sz="21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21960" y="215735"/>
            <a:ext cx="8692399" cy="864096"/>
          </a:xfrm>
        </p:spPr>
        <p:txBody>
          <a:bodyPr/>
          <a:lstStyle/>
          <a:p>
            <a:pPr algn="ctr"/>
            <a:r>
              <a:rPr lang="en-US" dirty="0" smtClean="0"/>
              <a:t>Status update on NeGP 2.0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0" cy="1103784"/>
          </a:xfrm>
        </p:spPr>
        <p:txBody>
          <a:bodyPr>
            <a:normAutofit/>
          </a:bodyPr>
          <a:lstStyle/>
          <a:p>
            <a:r>
              <a:rPr lang="en-US" sz="4200" dirty="0" smtClean="0"/>
              <a:t>Need for redefining NeGP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4781" y="1905001"/>
            <a:ext cx="9630191" cy="41148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300" dirty="0" smtClean="0"/>
              <a:t> Incremental approach Vs. Transformational approach</a:t>
            </a:r>
          </a:p>
          <a:p>
            <a:pPr>
              <a:buFont typeface="Courier New" pitchFamily="49" charset="0"/>
              <a:buChar char="o"/>
            </a:pPr>
            <a:r>
              <a:rPr lang="en-US" sz="3300" dirty="0" smtClean="0"/>
              <a:t> Consequence of SWOT Analysis</a:t>
            </a:r>
          </a:p>
          <a:p>
            <a:pPr>
              <a:buFont typeface="Courier New" pitchFamily="49" charset="0"/>
              <a:buChar char="o"/>
            </a:pPr>
            <a:r>
              <a:rPr lang="en-US" sz="3300" dirty="0" smtClean="0"/>
              <a:t> New Image</a:t>
            </a:r>
          </a:p>
          <a:p>
            <a:pPr>
              <a:buFont typeface="Courier New" pitchFamily="49" charset="0"/>
              <a:buChar char="o"/>
            </a:pPr>
            <a:r>
              <a:rPr lang="en-US" sz="3300" dirty="0" smtClean="0"/>
              <a:t> New Priorities</a:t>
            </a:r>
          </a:p>
          <a:p>
            <a:pPr>
              <a:buFont typeface="Courier New" pitchFamily="49" charset="0"/>
              <a:buChar char="o"/>
            </a:pPr>
            <a:r>
              <a:rPr lang="en-US" sz="3300" dirty="0" smtClean="0"/>
              <a:t>Global Leadership</a:t>
            </a:r>
            <a:endParaRPr lang="en-US" sz="33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igital Blue Tunnel 16x9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773</Words>
  <Application>Microsoft Office PowerPoint</Application>
  <PresentationFormat>Custom</PresentationFormat>
  <Paragraphs>226</Paragraphs>
  <Slides>18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Digital Blue Tunnel 16x9</vt:lpstr>
      <vt:lpstr>Worksheet</vt:lpstr>
      <vt:lpstr>Presentation</vt:lpstr>
      <vt:lpstr>National e-Governance Plan 2.0 “e-Kranti”  </vt:lpstr>
      <vt:lpstr>PowerPoint Presentation</vt:lpstr>
      <vt:lpstr>PowerPoint Presentation</vt:lpstr>
      <vt:lpstr>PowerPoint Presentation</vt:lpstr>
      <vt:lpstr>PowerPoint Presentation</vt:lpstr>
      <vt:lpstr>Why NeGP 2.0? (1/2)</vt:lpstr>
      <vt:lpstr>Why NeGP 2.0? (2/2)</vt:lpstr>
      <vt:lpstr>Status update on NeGP 2.0</vt:lpstr>
      <vt:lpstr>Need for redefining NeGP</vt:lpstr>
      <vt:lpstr>NeGP 2.0 (e-Kranti)</vt:lpstr>
      <vt:lpstr>PowerPoint Presentation</vt:lpstr>
      <vt:lpstr>PowerPoint Presentation</vt:lpstr>
      <vt:lpstr>Way Forward</vt:lpstr>
      <vt:lpstr>Thank You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RFD 2013-14</dc:title>
  <dc:creator/>
  <cp:lastModifiedBy/>
  <cp:revision>2</cp:revision>
  <dcterms:modified xsi:type="dcterms:W3CDTF">2014-03-10T06:07:15Z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TC028952619991</vt:lpwstr>
  </property>
</Properties>
</file>